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310" r:id="rId2"/>
    <p:sldId id="283" r:id="rId3"/>
    <p:sldId id="324" r:id="rId4"/>
    <p:sldId id="325" r:id="rId5"/>
    <p:sldId id="327" r:id="rId6"/>
    <p:sldId id="326" r:id="rId7"/>
    <p:sldId id="340" r:id="rId8"/>
    <p:sldId id="341" r:id="rId9"/>
    <p:sldId id="342" r:id="rId10"/>
    <p:sldId id="334" r:id="rId11"/>
    <p:sldId id="329" r:id="rId12"/>
    <p:sldId id="332" r:id="rId13"/>
    <p:sldId id="336" r:id="rId14"/>
    <p:sldId id="333" r:id="rId15"/>
    <p:sldId id="335" r:id="rId16"/>
    <p:sldId id="338" r:id="rId17"/>
    <p:sldId id="339" r:id="rId18"/>
    <p:sldId id="308" r:id="rId19"/>
    <p:sldId id="337" r:id="rId20"/>
  </p:sldIdLst>
  <p:sldSz cx="12192000" cy="6858000"/>
  <p:notesSz cx="6858000" cy="9144000"/>
  <p:embeddedFontLst>
    <p:embeddedFont>
      <p:font typeface="Arial Black" panose="020B0A04020102020204" pitchFamily="34" charset="0"/>
      <p:bold r:id="rId22"/>
    </p:embeddedFont>
    <p:embeddedFont>
      <p:font typeface="Cambria Math" panose="02040503050406030204" pitchFamily="18" charset="0"/>
      <p:regular r:id="rId23"/>
    </p:embeddedFont>
    <p:embeddedFont>
      <p:font typeface="Lato Black" panose="020F0502020204030203" pitchFamily="34" charset="0"/>
      <p:bold r:id="rId24"/>
      <p:boldItalic r:id="rId25"/>
    </p:embeddedFont>
    <p:embeddedFont>
      <p:font typeface="等线" panose="02010600030101010101" pitchFamily="2" charset="-122"/>
      <p:regular r:id="rId26"/>
      <p:bold r:id="rId27"/>
    </p:embeddedFont>
    <p:embeddedFont>
      <p:font typeface="汉仪瑞虎宋W" panose="00020600040101010101" pitchFamily="18" charset="-122"/>
      <p:regular r:id="rId28"/>
    </p:embeddedFont>
    <p:embeddedFont>
      <p:font typeface="微软雅黑" panose="020B0503020204020204" pitchFamily="34" charset="-122"/>
      <p:regular r:id="rId29"/>
      <p:bold r:id="rId30"/>
    </p:embeddedFont>
  </p:embeddedFontLst>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46" userDrawn="1">
          <p15:clr>
            <a:srgbClr val="A4A3A4"/>
          </p15:clr>
        </p15:guide>
        <p15:guide id="4" orient="horz" pos="3974" userDrawn="1">
          <p15:clr>
            <a:srgbClr val="A4A3A4"/>
          </p15:clr>
        </p15:guide>
        <p15:guide id="5" pos="325" userDrawn="1">
          <p15:clr>
            <a:srgbClr val="A4A3A4"/>
          </p15:clr>
        </p15:guide>
        <p15:guide id="6" pos="735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B7B3"/>
    <a:srgbClr val="4AA898"/>
    <a:srgbClr val="66BAAB"/>
    <a:srgbClr val="7AC0B5"/>
    <a:srgbClr val="F9F9F8"/>
    <a:srgbClr val="FFA52D"/>
    <a:srgbClr val="FF8C15"/>
    <a:srgbClr val="FE910F"/>
    <a:srgbClr val="0638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1" autoAdjust="0"/>
    <p:restoredTop sz="64842" autoAdjust="0"/>
  </p:normalViewPr>
  <p:slideViewPr>
    <p:cSldViewPr snapToGrid="0" showGuides="1">
      <p:cViewPr varScale="1">
        <p:scale>
          <a:sx n="66" d="100"/>
          <a:sy n="66" d="100"/>
        </p:scale>
        <p:origin x="701" y="53"/>
      </p:cViewPr>
      <p:guideLst>
        <p:guide orient="horz" pos="2160"/>
        <p:guide pos="3840"/>
        <p:guide orient="horz" pos="346"/>
        <p:guide orient="horz" pos="3974"/>
        <p:guide pos="325"/>
        <p:guide pos="735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jpeg>
</file>

<file path=ppt/media/image13.png>
</file>

<file path=ppt/media/image2.png>
</file>

<file path=ppt/media/image3.svg>
</file>

<file path=ppt/media/image4.jpeg>
</file>

<file path=ppt/media/image5.jpe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1CF05C-87EB-4D68-A583-A330B360BF1B}" type="datetimeFigureOut">
              <a:rPr lang="zh-CN" altLang="en-US" smtClean="0"/>
              <a:t>2025/1/11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BD973-BC7E-4178-8D7C-CF28B72251BC}" type="slidenum">
              <a:rPr lang="zh-CN" altLang="en-US" smtClean="0"/>
              <a:t>‹#›</a:t>
            </a:fld>
            <a:endParaRPr lang="zh-CN" altLang="en-US"/>
          </a:p>
        </p:txBody>
      </p:sp>
    </p:spTree>
    <p:extLst>
      <p:ext uri="{BB962C8B-B14F-4D97-AF65-F5344CB8AC3E}">
        <p14:creationId xmlns:p14="http://schemas.microsoft.com/office/powerpoint/2010/main" val="2269950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dirty="0">
                <a:effectLst/>
                <a:latin typeface="微软雅黑" panose="020B0503020204020204" pitchFamily="34" charset="-122"/>
                <a:ea typeface="微软雅黑" panose="020B0503020204020204" pitchFamily="34" charset="-122"/>
              </a:rPr>
              <a:t>Lane detection is a crucial component of autonomous driving systems, as it provides information for vehicle control, path planning, and decision-making, which are essential for safe and efficient driving.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dirty="0">
                <a:effectLst/>
                <a:latin typeface="微软雅黑" panose="020B0503020204020204" pitchFamily="34" charset="-122"/>
                <a:ea typeface="微软雅黑" panose="020B0503020204020204" pitchFamily="34" charset="-122"/>
              </a:rPr>
              <a:t>It is a challenging task due to the complex road conditions and the diversity of lane markings. The goal is to accurately detect and track the lane markings in real-time, even under challenging conditions such as poor lighting, occlusions, and varying road surfaces.</a:t>
            </a:r>
          </a:p>
        </p:txBody>
      </p:sp>
      <p:sp>
        <p:nvSpPr>
          <p:cNvPr id="4" name="灯片编号占位符 3"/>
          <p:cNvSpPr>
            <a:spLocks noGrp="1"/>
          </p:cNvSpPr>
          <p:nvPr>
            <p:ph type="sldNum" sz="quarter" idx="5"/>
          </p:nvPr>
        </p:nvSpPr>
        <p:spPr/>
        <p:txBody>
          <a:bodyPr/>
          <a:lstStyle/>
          <a:p>
            <a:fld id="{43DBD973-BC7E-4178-8D7C-CF28B72251BC}" type="slidenum">
              <a:rPr lang="zh-CN" altLang="en-US" smtClean="0"/>
              <a:t>3</a:t>
            </a:fld>
            <a:endParaRPr lang="zh-CN" altLang="en-US"/>
          </a:p>
        </p:txBody>
      </p:sp>
    </p:spTree>
    <p:extLst>
      <p:ext uri="{BB962C8B-B14F-4D97-AF65-F5344CB8AC3E}">
        <p14:creationId xmlns:p14="http://schemas.microsoft.com/office/powerpoint/2010/main" val="2370543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457200"/>
            <a:r>
              <a:rPr lang="en-US" altLang="zh-CN" sz="1200" b="0" dirty="0" err="1">
                <a:effectLst/>
                <a:latin typeface="微软雅黑" panose="020B0503020204020204" pitchFamily="34" charset="-122"/>
                <a:ea typeface="微软雅黑" panose="020B0503020204020204" pitchFamily="34" charset="-122"/>
              </a:rPr>
              <a:t>CULane</a:t>
            </a:r>
            <a:r>
              <a:rPr lang="en-US" altLang="zh-CN" sz="1200" b="0" dirty="0">
                <a:effectLst/>
                <a:latin typeface="微软雅黑" panose="020B0503020204020204" pitchFamily="34" charset="-122"/>
                <a:ea typeface="微软雅黑" panose="020B0503020204020204" pitchFamily="34" charset="-122"/>
              </a:rPr>
              <a:t> is a large scale challenging dataset for academic research on traffic lane detection. </a:t>
            </a:r>
            <a:endParaRPr lang="en-US" altLang="zh-CN" sz="1200" dirty="0">
              <a:latin typeface="微软雅黑" panose="020B0503020204020204" pitchFamily="34" charset="-122"/>
              <a:ea typeface="微软雅黑" panose="020B0503020204020204" pitchFamily="34" charset="-122"/>
            </a:endParaRPr>
          </a:p>
          <a:p>
            <a:pPr indent="457200"/>
            <a:r>
              <a:rPr lang="en-US" altLang="zh-CN" sz="1200" b="0" dirty="0">
                <a:effectLst/>
                <a:latin typeface="微软雅黑" panose="020B0503020204020204" pitchFamily="34" charset="-122"/>
                <a:ea typeface="微软雅黑" panose="020B0503020204020204" pitchFamily="34" charset="-122"/>
              </a:rPr>
              <a:t>Collected by cameras mounted on six different vehicles driven by different drivers in Beijing. </a:t>
            </a:r>
          </a:p>
          <a:p>
            <a:pPr indent="457200"/>
            <a:r>
              <a:rPr lang="en-US" altLang="zh-CN" sz="1200" b="0" dirty="0">
                <a:effectLst/>
                <a:latin typeface="微软雅黑" panose="020B0503020204020204" pitchFamily="34" charset="-122"/>
                <a:ea typeface="微软雅黑" panose="020B0503020204020204" pitchFamily="34" charset="-122"/>
              </a:rPr>
              <a:t>More than 55 hours of videos were collected and 133,235 frames were extracted.</a:t>
            </a:r>
          </a:p>
          <a:p>
            <a:endParaRPr lang="zh-CN" altLang="en-US" dirty="0"/>
          </a:p>
        </p:txBody>
      </p:sp>
      <p:sp>
        <p:nvSpPr>
          <p:cNvPr id="4" name="灯片编号占位符 3"/>
          <p:cNvSpPr>
            <a:spLocks noGrp="1"/>
          </p:cNvSpPr>
          <p:nvPr>
            <p:ph type="sldNum" sz="quarter" idx="5"/>
          </p:nvPr>
        </p:nvSpPr>
        <p:spPr/>
        <p:txBody>
          <a:bodyPr/>
          <a:lstStyle/>
          <a:p>
            <a:fld id="{43DBD973-BC7E-4178-8D7C-CF28B72251BC}" type="slidenum">
              <a:rPr lang="zh-CN" altLang="en-US" smtClean="0"/>
              <a:t>5</a:t>
            </a:fld>
            <a:endParaRPr lang="zh-CN" altLang="en-US"/>
          </a:p>
        </p:txBody>
      </p:sp>
    </p:spTree>
    <p:extLst>
      <p:ext uri="{BB962C8B-B14F-4D97-AF65-F5344CB8AC3E}">
        <p14:creationId xmlns:p14="http://schemas.microsoft.com/office/powerpoint/2010/main" val="2035357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即通过将原有的 </a:t>
            </a:r>
            <a:r>
              <a:rPr lang="en-US" altLang="zh-CN" b="1" dirty="0"/>
              <a:t>Feature Pyramid Network (FPN)</a:t>
            </a:r>
            <a:r>
              <a:rPr lang="en-US" altLang="zh-CN" dirty="0"/>
              <a:t> </a:t>
            </a:r>
            <a:r>
              <a:rPr lang="zh-CN" altLang="en-US" dirty="0"/>
              <a:t>替换为 </a:t>
            </a:r>
            <a:r>
              <a:rPr lang="en-US" altLang="zh-CN" b="1" dirty="0"/>
              <a:t>Path Aggregation Feature Pyramid Network (PAFPN)</a:t>
            </a:r>
            <a:r>
              <a:rPr lang="zh-CN" altLang="en-US" dirty="0"/>
              <a:t>，来提升 </a:t>
            </a:r>
            <a:r>
              <a:rPr lang="en-US" altLang="zh-CN" dirty="0" err="1"/>
              <a:t>CLRNet</a:t>
            </a:r>
            <a:r>
              <a:rPr lang="en-US" altLang="zh-CN" dirty="0"/>
              <a:t> </a:t>
            </a:r>
            <a:r>
              <a:rPr lang="zh-CN" altLang="en-US" dirty="0"/>
              <a:t>模型在车道检测中的性能。以下是你可以详细讲解的内容框架：</a:t>
            </a:r>
            <a:endParaRPr lang="en-US" altLang="zh-CN" dirty="0"/>
          </a:p>
          <a:p>
            <a:endParaRPr lang="en-US" altLang="zh-CN" dirty="0"/>
          </a:p>
          <a:p>
            <a:endParaRPr lang="en-US" altLang="zh-CN" dirty="0"/>
          </a:p>
          <a:p>
            <a:r>
              <a:rPr lang="zh-CN" altLang="en-US" dirty="0"/>
              <a:t>你们的创新是在现有的深度学习模型（</a:t>
            </a:r>
            <a:r>
              <a:rPr lang="en-US" altLang="zh-CN" dirty="0" err="1"/>
              <a:t>CLRNet</a:t>
            </a:r>
            <a:r>
              <a:rPr lang="zh-CN" altLang="en-US" dirty="0"/>
              <a:t>）基础上，提出一种新的网络架构改进，通过替换特征提取部分的 </a:t>
            </a:r>
            <a:r>
              <a:rPr lang="en-US" altLang="zh-CN" b="1" dirty="0"/>
              <a:t>FPN</a:t>
            </a:r>
            <a:r>
              <a:rPr lang="zh-CN" altLang="en-US" dirty="0"/>
              <a:t> 为 </a:t>
            </a:r>
            <a:r>
              <a:rPr lang="en-US" altLang="zh-CN" b="1" dirty="0"/>
              <a:t>PAFPN</a:t>
            </a:r>
            <a:r>
              <a:rPr lang="zh-CN" altLang="en-US" dirty="0"/>
              <a:t>，从而提升车道检测系统的准确性和鲁棒性。</a:t>
            </a:r>
            <a:endParaRPr lang="en-US" altLang="zh-CN" dirty="0"/>
          </a:p>
          <a:p>
            <a:endParaRPr lang="en-US" altLang="zh-CN" dirty="0"/>
          </a:p>
          <a:p>
            <a:r>
              <a:rPr lang="en-US" altLang="zh-CN" b="1" dirty="0"/>
              <a:t>1. </a:t>
            </a:r>
            <a:r>
              <a:rPr lang="en-US" altLang="zh-CN" b="1" dirty="0" err="1"/>
              <a:t>CLRNet</a:t>
            </a:r>
            <a:r>
              <a:rPr lang="zh-CN" altLang="en-US" b="1" dirty="0"/>
              <a:t>中的</a:t>
            </a:r>
            <a:r>
              <a:rPr lang="en-US" altLang="zh-CN" b="1" dirty="0"/>
              <a:t>FPN</a:t>
            </a:r>
            <a:r>
              <a:rPr lang="zh-CN" altLang="en-US" b="1" dirty="0"/>
              <a:t>架构</a:t>
            </a:r>
          </a:p>
          <a:p>
            <a:r>
              <a:rPr lang="zh-CN" altLang="en-US" dirty="0"/>
              <a:t>在此之前，</a:t>
            </a:r>
            <a:r>
              <a:rPr lang="en-US" altLang="zh-CN" dirty="0" err="1"/>
              <a:t>CLRNet</a:t>
            </a:r>
            <a:r>
              <a:rPr lang="zh-CN" altLang="en-US" dirty="0"/>
              <a:t>（</a:t>
            </a:r>
            <a:r>
              <a:rPr lang="en-US" altLang="zh-CN" dirty="0"/>
              <a:t>Cross Layer Refinement Network</a:t>
            </a:r>
            <a:r>
              <a:rPr lang="zh-CN" altLang="en-US" dirty="0"/>
              <a:t>）采用了 </a:t>
            </a:r>
            <a:r>
              <a:rPr lang="en-US" altLang="zh-CN" b="1" dirty="0"/>
              <a:t>Feature Pyramid Network (FPN)</a:t>
            </a:r>
            <a:r>
              <a:rPr lang="zh-CN" altLang="en-US" dirty="0"/>
              <a:t> 来进行特征提取。</a:t>
            </a:r>
            <a:endParaRPr lang="en-US" altLang="zh-CN" dirty="0"/>
          </a:p>
          <a:p>
            <a:endParaRPr lang="en-US" altLang="zh-CN" dirty="0"/>
          </a:p>
          <a:p>
            <a:r>
              <a:rPr lang="en-US" altLang="zh-CN" dirty="0"/>
              <a:t>FPN </a:t>
            </a:r>
            <a:r>
              <a:rPr lang="zh-CN" altLang="en-US" dirty="0"/>
              <a:t>的核心思想是通过不同层次的卷积特征来捕捉图像中不同尺度的物体信息。</a:t>
            </a:r>
          </a:p>
          <a:p>
            <a:pPr>
              <a:buFont typeface="Arial" panose="020B0604020202020204" pitchFamily="34" charset="0"/>
              <a:buChar char="•"/>
            </a:pPr>
            <a:r>
              <a:rPr lang="en-US" altLang="zh-CN" b="1" dirty="0"/>
              <a:t>FPN</a:t>
            </a:r>
            <a:r>
              <a:rPr lang="zh-CN" altLang="en-US" b="1" dirty="0"/>
              <a:t>的工作原理</a:t>
            </a:r>
            <a:r>
              <a:rPr lang="zh-CN" altLang="en-US" dirty="0"/>
              <a:t>：</a:t>
            </a:r>
          </a:p>
          <a:p>
            <a:pPr marL="742950" lvl="1" indent="-285750">
              <a:buFont typeface="Arial" panose="020B0604020202020204" pitchFamily="34" charset="0"/>
              <a:buChar char="•"/>
            </a:pPr>
            <a:r>
              <a:rPr lang="en-US" altLang="zh-CN" dirty="0"/>
              <a:t>FPN</a:t>
            </a:r>
            <a:r>
              <a:rPr lang="zh-CN" altLang="en-US" dirty="0"/>
              <a:t>是一种特征金字塔网络，它将不同分辨率的特征图（从高层到低层）进行自顶向下的融合，以此增强模型对不同尺度物体的识别能力。</a:t>
            </a:r>
          </a:p>
          <a:p>
            <a:pPr marL="742950" lvl="1" indent="-285750">
              <a:buFont typeface="Arial" panose="020B0604020202020204" pitchFamily="34" charset="0"/>
              <a:buChar char="•"/>
            </a:pPr>
            <a:r>
              <a:rPr lang="zh-CN" altLang="en-US" dirty="0"/>
              <a:t>通过在每一层生成多尺度特征，</a:t>
            </a:r>
            <a:r>
              <a:rPr lang="en-US" altLang="zh-CN" dirty="0"/>
              <a:t>FPN</a:t>
            </a:r>
            <a:r>
              <a:rPr lang="zh-CN" altLang="en-US" dirty="0"/>
              <a:t>能够处理具有不同空间尺寸和复杂度的对象，比如道路标线。</a:t>
            </a:r>
          </a:p>
          <a:p>
            <a:r>
              <a:rPr lang="zh-CN" altLang="en-US" dirty="0"/>
              <a:t>它的</a:t>
            </a:r>
            <a:r>
              <a:rPr lang="zh-CN" altLang="en-US" b="1" dirty="0"/>
              <a:t>特征融合过程</a:t>
            </a:r>
            <a:r>
              <a:rPr lang="zh-CN" altLang="en-US" dirty="0"/>
              <a:t>往往会忽略低层次特征与高层次特征之间的信息流动，导致特征信息的丢失，影响检测结果的精度。</a:t>
            </a:r>
          </a:p>
          <a:p>
            <a:endParaRPr lang="en-US" altLang="zh-CN" dirty="0"/>
          </a:p>
          <a:p>
            <a:r>
              <a:rPr lang="en-US" altLang="zh-CN" b="1" dirty="0"/>
              <a:t>2. Path Aggregation Feature Pyramid Network (PAFPN)</a:t>
            </a:r>
          </a:p>
          <a:p>
            <a:r>
              <a:rPr lang="zh-CN" altLang="en-US" dirty="0"/>
              <a:t>为了解决这些问题，我们提出将 </a:t>
            </a:r>
            <a:r>
              <a:rPr lang="en-US" altLang="zh-CN" dirty="0"/>
              <a:t>FPN </a:t>
            </a:r>
            <a:r>
              <a:rPr lang="zh-CN" altLang="en-US" dirty="0"/>
              <a:t>替换为 </a:t>
            </a:r>
            <a:r>
              <a:rPr lang="en-US" altLang="zh-CN" b="1" dirty="0"/>
              <a:t>PAFPN</a:t>
            </a:r>
            <a:r>
              <a:rPr lang="zh-CN" altLang="en-US" dirty="0"/>
              <a:t>，</a:t>
            </a:r>
            <a:r>
              <a:rPr lang="en-US" altLang="zh-CN" dirty="0"/>
              <a:t>PAFPN </a:t>
            </a:r>
            <a:r>
              <a:rPr lang="zh-CN" altLang="en-US" dirty="0"/>
              <a:t>是从 </a:t>
            </a:r>
            <a:r>
              <a:rPr lang="en-US" altLang="zh-CN" dirty="0" err="1"/>
              <a:t>PANet</a:t>
            </a:r>
            <a:r>
              <a:rPr lang="zh-CN" altLang="en-US" dirty="0"/>
              <a:t>（</a:t>
            </a:r>
            <a:r>
              <a:rPr lang="en-US" altLang="zh-CN" dirty="0"/>
              <a:t>Path Aggregation Network</a:t>
            </a:r>
            <a:r>
              <a:rPr lang="zh-CN" altLang="en-US" dirty="0"/>
              <a:t>）衍生出来的一种网络结构，具有更强的路径增强功能。</a:t>
            </a:r>
          </a:p>
          <a:p>
            <a:pPr>
              <a:buFont typeface="Arial" panose="020B0604020202020204" pitchFamily="34" charset="0"/>
              <a:buChar char="•"/>
            </a:pPr>
            <a:r>
              <a:rPr lang="en-US" altLang="zh-CN" b="1" dirty="0"/>
              <a:t>PAFPN</a:t>
            </a:r>
            <a:r>
              <a:rPr lang="zh-CN" altLang="en-US" b="1" dirty="0"/>
              <a:t>的创新与优势</a:t>
            </a:r>
            <a:r>
              <a:rPr lang="zh-CN" altLang="en-US" dirty="0"/>
              <a:t>：</a:t>
            </a:r>
          </a:p>
          <a:p>
            <a:pPr marL="742950" lvl="1" indent="-285750">
              <a:buFont typeface="Arial" panose="020B0604020202020204" pitchFamily="34" charset="0"/>
              <a:buChar char="•"/>
            </a:pPr>
            <a:r>
              <a:rPr lang="zh-CN" altLang="en-US" b="1" dirty="0"/>
              <a:t>路径增强</a:t>
            </a:r>
            <a:r>
              <a:rPr lang="zh-CN" altLang="en-US" dirty="0"/>
              <a:t>：</a:t>
            </a:r>
            <a:r>
              <a:rPr lang="en-US" altLang="zh-CN" dirty="0"/>
              <a:t>PAFPN</a:t>
            </a:r>
            <a:r>
              <a:rPr lang="zh-CN" altLang="en-US" dirty="0"/>
              <a:t>通过加入额外的“路径增强”模块来进一步优化特征融合。具体来说，它不仅在不同层之间进行自顶向下的特征融合，还通过增强低层特征的路径，改善低层次特征对高层次特征的影响，从而提升特征提取的效果。</a:t>
            </a:r>
          </a:p>
          <a:p>
            <a:pPr marL="742950" lvl="1" indent="-285750">
              <a:buFont typeface="Arial" panose="020B0604020202020204" pitchFamily="34" charset="0"/>
              <a:buChar char="•"/>
            </a:pPr>
            <a:r>
              <a:rPr lang="zh-CN" altLang="en-US" b="1" dirty="0"/>
              <a:t>路径增强模块</a:t>
            </a:r>
            <a:r>
              <a:rPr lang="zh-CN" altLang="en-US" dirty="0"/>
              <a:t>：</a:t>
            </a:r>
            <a:r>
              <a:rPr lang="en-US" altLang="zh-CN" dirty="0"/>
              <a:t>PAFPN</a:t>
            </a:r>
            <a:r>
              <a:rPr lang="zh-CN" altLang="en-US" dirty="0"/>
              <a:t>在</a:t>
            </a:r>
            <a:r>
              <a:rPr lang="en-US" altLang="zh-CN" dirty="0"/>
              <a:t>FPN</a:t>
            </a:r>
            <a:r>
              <a:rPr lang="zh-CN" altLang="en-US" dirty="0"/>
              <a:t>的基础上，增加了一个额外的</a:t>
            </a:r>
            <a:r>
              <a:rPr lang="zh-CN" altLang="en-US" b="1" dirty="0"/>
              <a:t>从底层到顶层的增强路径</a:t>
            </a:r>
            <a:r>
              <a:rPr lang="zh-CN" altLang="en-US" dirty="0"/>
              <a:t>，使得低层特征能在更深的网络中得到更多关注。这是为了避免在网络深层丢失低层次的细节信息（例如道路标线的局部细节），提升对小物体的检测能力。</a:t>
            </a:r>
          </a:p>
          <a:p>
            <a:pPr marL="742950" lvl="1" indent="-285750">
              <a:buFont typeface="Arial" panose="020B0604020202020204" pitchFamily="34" charset="0"/>
              <a:buChar char="•"/>
            </a:pPr>
            <a:r>
              <a:rPr lang="zh-CN" altLang="en-US" b="1" dirty="0"/>
              <a:t>融合低级与高级特征</a:t>
            </a:r>
            <a:r>
              <a:rPr lang="zh-CN" altLang="en-US" dirty="0"/>
              <a:t>：</a:t>
            </a:r>
            <a:r>
              <a:rPr lang="en-US" altLang="zh-CN" dirty="0"/>
              <a:t>PAFPN</a:t>
            </a:r>
            <a:r>
              <a:rPr lang="zh-CN" altLang="en-US" dirty="0"/>
              <a:t>不仅对低层特征进行了增强，还通过优化路径使低层特征与高级特征的结合更加紧密。</a:t>
            </a:r>
          </a:p>
        </p:txBody>
      </p:sp>
      <p:sp>
        <p:nvSpPr>
          <p:cNvPr id="4" name="灯片编号占位符 3"/>
          <p:cNvSpPr>
            <a:spLocks noGrp="1"/>
          </p:cNvSpPr>
          <p:nvPr>
            <p:ph type="sldNum" sz="quarter" idx="5"/>
          </p:nvPr>
        </p:nvSpPr>
        <p:spPr/>
        <p:txBody>
          <a:bodyPr/>
          <a:lstStyle/>
          <a:p>
            <a:fld id="{43DBD973-BC7E-4178-8D7C-CF28B72251BC}" type="slidenum">
              <a:rPr lang="zh-CN" altLang="en-US" smtClean="0"/>
              <a:t>12</a:t>
            </a:fld>
            <a:endParaRPr lang="zh-CN" altLang="en-US"/>
          </a:p>
        </p:txBody>
      </p:sp>
    </p:spTree>
    <p:extLst>
      <p:ext uri="{BB962C8B-B14F-4D97-AF65-F5344CB8AC3E}">
        <p14:creationId xmlns:p14="http://schemas.microsoft.com/office/powerpoint/2010/main" val="2465706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为了验证这一创新的有效性，我们将通过实验来评估替换</a:t>
            </a:r>
            <a:r>
              <a:rPr lang="en-US" altLang="zh-CN" dirty="0"/>
              <a:t>FPN</a:t>
            </a:r>
            <a:r>
              <a:rPr lang="zh-CN" altLang="en-US" dirty="0"/>
              <a:t>为</a:t>
            </a:r>
            <a:r>
              <a:rPr lang="en-US" altLang="zh-CN" dirty="0"/>
              <a:t>PAFPN</a:t>
            </a:r>
            <a:r>
              <a:rPr lang="zh-CN" altLang="en-US" dirty="0"/>
              <a:t>后，模型在实际车道检测中的表现。</a:t>
            </a:r>
          </a:p>
          <a:p>
            <a:pPr>
              <a:buFont typeface="Arial" panose="020B0604020202020204" pitchFamily="34" charset="0"/>
              <a:buChar char="•"/>
            </a:pPr>
            <a:r>
              <a:rPr lang="zh-CN" altLang="en-US" b="1" dirty="0"/>
              <a:t>精度提升</a:t>
            </a:r>
            <a:r>
              <a:rPr lang="zh-CN" altLang="en-US" dirty="0"/>
              <a:t>：实验结果表明，使用</a:t>
            </a:r>
            <a:r>
              <a:rPr lang="en-US" altLang="zh-CN" dirty="0"/>
              <a:t>PAFPN</a:t>
            </a:r>
            <a:r>
              <a:rPr lang="zh-CN" altLang="en-US" dirty="0"/>
              <a:t>的模型在车道检测的精度、召回率和</a:t>
            </a:r>
            <a:r>
              <a:rPr lang="en-US" altLang="zh-CN" dirty="0"/>
              <a:t>F1</a:t>
            </a:r>
            <a:r>
              <a:rPr lang="zh-CN" altLang="en-US" dirty="0"/>
              <a:t>分数上都有明显提升。例如，在</a:t>
            </a:r>
            <a:r>
              <a:rPr lang="en-US" altLang="zh-CN" dirty="0" err="1"/>
              <a:t>CULane</a:t>
            </a:r>
            <a:r>
              <a:rPr lang="zh-CN" altLang="en-US" dirty="0"/>
              <a:t>数据集上，精度从</a:t>
            </a:r>
            <a:r>
              <a:rPr lang="en-US" altLang="zh-CN" dirty="0"/>
              <a:t>86.26%</a:t>
            </a:r>
            <a:r>
              <a:rPr lang="zh-CN" altLang="en-US" dirty="0"/>
              <a:t>提升到</a:t>
            </a:r>
            <a:r>
              <a:rPr lang="en-US" altLang="zh-CN" dirty="0"/>
              <a:t>86.39%</a:t>
            </a:r>
            <a:r>
              <a:rPr lang="zh-CN" altLang="en-US" dirty="0"/>
              <a:t>，召回率从</a:t>
            </a:r>
            <a:r>
              <a:rPr lang="en-US" altLang="zh-CN" dirty="0"/>
              <a:t>72.46%</a:t>
            </a:r>
            <a:r>
              <a:rPr lang="zh-CN" altLang="en-US" dirty="0"/>
              <a:t>提升到</a:t>
            </a:r>
            <a:r>
              <a:rPr lang="en-US" altLang="zh-CN" dirty="0"/>
              <a:t>72.97%</a:t>
            </a:r>
            <a:r>
              <a:rPr lang="zh-CN" altLang="en-US" dirty="0"/>
              <a:t>，</a:t>
            </a:r>
            <a:r>
              <a:rPr lang="en-US" altLang="zh-CN" dirty="0"/>
              <a:t>F1</a:t>
            </a:r>
            <a:r>
              <a:rPr lang="zh-CN" altLang="en-US" dirty="0"/>
              <a:t>分数从</a:t>
            </a:r>
            <a:r>
              <a:rPr lang="en-US" altLang="zh-CN" dirty="0"/>
              <a:t>78.76%</a:t>
            </a:r>
            <a:r>
              <a:rPr lang="zh-CN" altLang="en-US" dirty="0"/>
              <a:t>提升到</a:t>
            </a:r>
            <a:r>
              <a:rPr lang="en-US" altLang="zh-CN" dirty="0"/>
              <a:t>79.11%</a:t>
            </a:r>
            <a:r>
              <a:rPr lang="zh-CN" altLang="en-US" dirty="0"/>
              <a:t>。</a:t>
            </a:r>
          </a:p>
          <a:p>
            <a:pPr>
              <a:buFont typeface="Arial" panose="020B0604020202020204" pitchFamily="34" charset="0"/>
              <a:buChar char="•"/>
            </a:pPr>
            <a:r>
              <a:rPr lang="zh-CN" altLang="en-US" b="1" dirty="0"/>
              <a:t>速度影响</a:t>
            </a:r>
            <a:r>
              <a:rPr lang="zh-CN" altLang="en-US" dirty="0"/>
              <a:t>：虽然引入</a:t>
            </a:r>
            <a:r>
              <a:rPr lang="en-US" altLang="zh-CN" dirty="0"/>
              <a:t>PAFPN</a:t>
            </a:r>
            <a:r>
              <a:rPr lang="zh-CN" altLang="en-US" dirty="0"/>
              <a:t>后，模型的</a:t>
            </a:r>
            <a:r>
              <a:rPr lang="en-US" altLang="zh-CN" dirty="0"/>
              <a:t>FPS</a:t>
            </a:r>
            <a:r>
              <a:rPr lang="zh-CN" altLang="en-US" dirty="0"/>
              <a:t>略有下降（减少了</a:t>
            </a:r>
            <a:r>
              <a:rPr lang="en-US" altLang="zh-CN" dirty="0"/>
              <a:t>6.5%</a:t>
            </a:r>
            <a:r>
              <a:rPr lang="zh-CN" altLang="en-US" dirty="0"/>
              <a:t>），但相较于性能提升，性能开销是可以接受的，尤其在高精度和高鲁棒性的场景下，性能的提升更为重要。</a:t>
            </a:r>
          </a:p>
          <a:p>
            <a:endParaRPr lang="zh-CN" altLang="en-US" dirty="0"/>
          </a:p>
        </p:txBody>
      </p:sp>
      <p:sp>
        <p:nvSpPr>
          <p:cNvPr id="4" name="灯片编号占位符 3"/>
          <p:cNvSpPr>
            <a:spLocks noGrp="1"/>
          </p:cNvSpPr>
          <p:nvPr>
            <p:ph type="sldNum" sz="quarter" idx="5"/>
          </p:nvPr>
        </p:nvSpPr>
        <p:spPr/>
        <p:txBody>
          <a:bodyPr/>
          <a:lstStyle/>
          <a:p>
            <a:fld id="{43DBD973-BC7E-4178-8D7C-CF28B72251BC}" type="slidenum">
              <a:rPr lang="zh-CN" altLang="en-US" smtClean="0"/>
              <a:t>13</a:t>
            </a:fld>
            <a:endParaRPr lang="zh-CN" altLang="en-US"/>
          </a:p>
        </p:txBody>
      </p:sp>
    </p:spTree>
    <p:extLst>
      <p:ext uri="{BB962C8B-B14F-4D97-AF65-F5344CB8AC3E}">
        <p14:creationId xmlns:p14="http://schemas.microsoft.com/office/powerpoint/2010/main" val="1550469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取帧问题</a:t>
            </a:r>
            <a:endParaRPr lang="en-US" altLang="zh-CN" dirty="0"/>
          </a:p>
          <a:p>
            <a:pPr marL="228600" indent="-228600">
              <a:buAutoNum type="arabicPeriod"/>
            </a:pPr>
            <a:r>
              <a:rPr lang="zh-CN" altLang="en-US" dirty="0"/>
              <a:t>测试问题：巴士、手持相机</a:t>
            </a:r>
            <a:endParaRPr lang="en-US" altLang="zh-CN" dirty="0"/>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43DBD973-BC7E-4178-8D7C-CF28B72251BC}" type="slidenum">
              <a:rPr lang="zh-CN" altLang="en-US" smtClean="0"/>
              <a:t>15</a:t>
            </a:fld>
            <a:endParaRPr lang="zh-CN" altLang="en-US"/>
          </a:p>
        </p:txBody>
      </p:sp>
    </p:spTree>
    <p:extLst>
      <p:ext uri="{BB962C8B-B14F-4D97-AF65-F5344CB8AC3E}">
        <p14:creationId xmlns:p14="http://schemas.microsoft.com/office/powerpoint/2010/main" val="267472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926E6C-9105-55DB-96F0-2DE464BACE2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54229EC-226D-1076-0E25-E7A94FD4AA9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F146F21-7554-DABE-D225-947BFE58C50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F03E3BC-6533-C0CF-6EB5-C535F6566B69}"/>
              </a:ext>
            </a:extLst>
          </p:cNvPr>
          <p:cNvSpPr>
            <a:spLocks noGrp="1"/>
          </p:cNvSpPr>
          <p:nvPr>
            <p:ph type="sldNum" sz="quarter" idx="5"/>
          </p:nvPr>
        </p:nvSpPr>
        <p:spPr/>
        <p:txBody>
          <a:bodyPr/>
          <a:lstStyle/>
          <a:p>
            <a:fld id="{43DBD973-BC7E-4178-8D7C-CF28B72251BC}" type="slidenum">
              <a:rPr lang="zh-CN" altLang="en-US" smtClean="0"/>
              <a:t>16</a:t>
            </a:fld>
            <a:endParaRPr lang="zh-CN" altLang="en-US"/>
          </a:p>
        </p:txBody>
      </p:sp>
    </p:spTree>
    <p:extLst>
      <p:ext uri="{BB962C8B-B14F-4D97-AF65-F5344CB8AC3E}">
        <p14:creationId xmlns:p14="http://schemas.microsoft.com/office/powerpoint/2010/main" val="2025168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C442C-2B2A-AC33-91C8-1E63950AE57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4873BEA-2829-4CA1-C276-E8B272BFF31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474247-EFD7-1583-3B85-E73B1E330F9A}"/>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2011DF6-845B-C103-DBE0-F19F0A405A08}"/>
              </a:ext>
            </a:extLst>
          </p:cNvPr>
          <p:cNvSpPr>
            <a:spLocks noGrp="1"/>
          </p:cNvSpPr>
          <p:nvPr>
            <p:ph type="sldNum" sz="quarter" idx="5"/>
          </p:nvPr>
        </p:nvSpPr>
        <p:spPr/>
        <p:txBody>
          <a:bodyPr/>
          <a:lstStyle/>
          <a:p>
            <a:fld id="{43DBD973-BC7E-4178-8D7C-CF28B72251BC}" type="slidenum">
              <a:rPr lang="zh-CN" altLang="en-US" smtClean="0"/>
              <a:t>17</a:t>
            </a:fld>
            <a:endParaRPr lang="zh-CN" altLang="en-US"/>
          </a:p>
        </p:txBody>
      </p:sp>
    </p:spTree>
    <p:extLst>
      <p:ext uri="{BB962C8B-B14F-4D97-AF65-F5344CB8AC3E}">
        <p14:creationId xmlns:p14="http://schemas.microsoft.com/office/powerpoint/2010/main" val="1986508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进阶设计）">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8.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364587" y="1935915"/>
            <a:ext cx="10166778" cy="1018356"/>
          </a:xfrm>
          <a:prstGeom prst="rect">
            <a:avLst/>
          </a:prstGeom>
          <a:noFill/>
        </p:spPr>
        <p:txBody>
          <a:bodyPr wrap="square" rtlCol="0">
            <a:spAutoFit/>
          </a:bodyPr>
          <a:lstStyle/>
          <a:p>
            <a:pPr>
              <a:lnSpc>
                <a:spcPts val="1425"/>
              </a:lnSpc>
            </a:pPr>
            <a:r>
              <a:rPr lang="en-US" altLang="zh-CN" sz="3600" b="1" dirty="0">
                <a:solidFill>
                  <a:schemeClr val="bg1"/>
                </a:solidFill>
                <a:effectLst/>
                <a:latin typeface="微软雅黑" panose="020B0503020204020204" pitchFamily="34" charset="-122"/>
                <a:ea typeface="微软雅黑" panose="020B0503020204020204" pitchFamily="34" charset="-122"/>
              </a:rPr>
              <a:t>Lane Detection Based on Deep Learning</a:t>
            </a:r>
          </a:p>
          <a:p>
            <a:pPr>
              <a:lnSpc>
                <a:spcPts val="1425"/>
              </a:lnSpc>
            </a:pPr>
            <a:endParaRPr lang="en-US" altLang="zh-CN" sz="3600" b="1" dirty="0">
              <a:solidFill>
                <a:schemeClr val="bg1"/>
              </a:solidFill>
              <a:latin typeface="微软雅黑" panose="020B0503020204020204" pitchFamily="34" charset="-122"/>
              <a:ea typeface="微软雅黑" panose="020B0503020204020204" pitchFamily="34" charset="-122"/>
            </a:endParaRPr>
          </a:p>
          <a:p>
            <a:pPr>
              <a:lnSpc>
                <a:spcPts val="1425"/>
              </a:lnSpc>
            </a:pPr>
            <a:endParaRPr lang="en-US" altLang="zh-CN" sz="3600" b="1" dirty="0">
              <a:solidFill>
                <a:schemeClr val="bg1"/>
              </a:solidFill>
              <a:latin typeface="微软雅黑" panose="020B0503020204020204" pitchFamily="34" charset="-122"/>
              <a:ea typeface="微软雅黑" panose="020B0503020204020204" pitchFamily="34" charset="-122"/>
            </a:endParaRPr>
          </a:p>
          <a:p>
            <a:pPr>
              <a:lnSpc>
                <a:spcPts val="1425"/>
              </a:lnSpc>
            </a:pPr>
            <a:endParaRPr lang="en-US" altLang="zh-CN" sz="2400" b="1" dirty="0">
              <a:solidFill>
                <a:schemeClr val="bg1"/>
              </a:solidFill>
              <a:latin typeface="微软雅黑" panose="020B0503020204020204" pitchFamily="34" charset="-122"/>
              <a:ea typeface="微软雅黑" panose="020B0503020204020204" pitchFamily="34" charset="-122"/>
            </a:endParaRPr>
          </a:p>
          <a:p>
            <a:pPr>
              <a:lnSpc>
                <a:spcPts val="1425"/>
              </a:lnSpc>
            </a:pPr>
            <a:r>
              <a:rPr lang="en-US" altLang="zh-CN" sz="2400" b="1" dirty="0">
                <a:solidFill>
                  <a:schemeClr val="bg1"/>
                </a:solidFill>
                <a:latin typeface="微软雅黑" panose="020B0503020204020204" pitchFamily="34" charset="-122"/>
                <a:ea typeface="微软雅黑" panose="020B0503020204020204" pitchFamily="34" charset="-122"/>
              </a:rPr>
              <a:t>By </a:t>
            </a:r>
            <a:r>
              <a:rPr lang="en-US" altLang="zh-CN" sz="2400" b="1" dirty="0" err="1">
                <a:solidFill>
                  <a:schemeClr val="bg1"/>
                </a:solidFill>
                <a:latin typeface="微软雅黑" panose="020B0503020204020204" pitchFamily="34" charset="-122"/>
                <a:ea typeface="微软雅黑" panose="020B0503020204020204" pitchFamily="34" charset="-122"/>
              </a:rPr>
              <a:t>Taojie</a:t>
            </a:r>
            <a:r>
              <a:rPr lang="en-US" altLang="zh-CN" sz="2400" b="1" dirty="0">
                <a:solidFill>
                  <a:schemeClr val="bg1"/>
                </a:solidFill>
                <a:latin typeface="微软雅黑" panose="020B0503020204020204" pitchFamily="34" charset="-122"/>
                <a:ea typeface="微软雅黑" panose="020B0503020204020204" pitchFamily="34" charset="-122"/>
              </a:rPr>
              <a:t> Wang and </a:t>
            </a:r>
            <a:r>
              <a:rPr lang="en-US" altLang="zh-CN" sz="2400" b="1" dirty="0" err="1">
                <a:solidFill>
                  <a:schemeClr val="bg1"/>
                </a:solidFill>
                <a:latin typeface="微软雅黑" panose="020B0503020204020204" pitchFamily="34" charset="-122"/>
                <a:ea typeface="微软雅黑" panose="020B0503020204020204" pitchFamily="34" charset="-122"/>
              </a:rPr>
              <a:t>Mengxuan</a:t>
            </a:r>
            <a:r>
              <a:rPr lang="en-US" altLang="zh-CN" sz="2400" b="1" dirty="0">
                <a:solidFill>
                  <a:schemeClr val="bg1"/>
                </a:solidFill>
                <a:latin typeface="微软雅黑" panose="020B0503020204020204" pitchFamily="34" charset="-122"/>
                <a:ea typeface="微软雅黑" panose="020B0503020204020204" pitchFamily="34" charset="-122"/>
              </a:rPr>
              <a:t> Wu</a:t>
            </a:r>
          </a:p>
        </p:txBody>
      </p:sp>
      <p:pic>
        <p:nvPicPr>
          <p:cNvPr id="5" name="图形 4"/>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44123" y="549275"/>
            <a:ext cx="2831940" cy="52035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132CB-4647-6412-2181-2CA2E6BB5FFF}"/>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B7823FCB-21F6-04A5-7CCF-FD54E3634134}"/>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0FC76C88-CF71-685C-5D63-76EA42B2A04E}"/>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7FF67BBA-E1EA-0068-D0E1-6FC855A9C2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253EBB60-D939-AE77-FC4B-C1AC085A3136}"/>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D8989F8C-BC39-CAFB-30F7-BCADC3D380A1}"/>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Models</a:t>
              </a:r>
            </a:p>
          </p:txBody>
        </p:sp>
        <p:sp>
          <p:nvSpPr>
            <p:cNvPr id="14" name="矩形 13">
              <a:extLst>
                <a:ext uri="{FF2B5EF4-FFF2-40B4-BE49-F238E27FC236}">
                  <a16:creationId xmlns:a16="http://schemas.microsoft.com/office/drawing/2014/main" id="{D1C9ED5A-B593-9FAE-B4DF-F25048BA4E7C}"/>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24A09C6B-F112-A56B-CAD3-5D31AE019473}"/>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F1BB47A8-D81D-50C6-5957-2AFB946CBA62}"/>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487E95EA-1B2C-CAD9-ABE4-6C1A04ABF043}"/>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D7C09B5B-E77B-6889-B855-779D2D358ABD}"/>
              </a:ext>
            </a:extLst>
          </p:cNvPr>
          <p:cNvSpPr txBox="1"/>
          <p:nvPr/>
        </p:nvSpPr>
        <p:spPr>
          <a:xfrm>
            <a:off x="59094" y="2192574"/>
            <a:ext cx="12073812" cy="523220"/>
          </a:xfrm>
          <a:prstGeom prst="rect">
            <a:avLst/>
          </a:prstGeom>
          <a:noFill/>
        </p:spPr>
        <p:txBody>
          <a:bodyPr wrap="square" rtlCol="0">
            <a:spAutoFit/>
          </a:bodyPr>
          <a:lstStyle/>
          <a:p>
            <a:pPr indent="457200" algn="ctr"/>
            <a:r>
              <a:rPr lang="en-US" altLang="zh-CN" sz="2800" b="1" dirty="0" err="1">
                <a:latin typeface="微软雅黑" panose="020B0503020204020204" pitchFamily="34" charset="-122"/>
                <a:ea typeface="微软雅黑" panose="020B0503020204020204" pitchFamily="34" charset="-122"/>
              </a:rPr>
              <a:t>PANet</a:t>
            </a:r>
            <a:r>
              <a:rPr lang="en-US" altLang="zh-CN" sz="2800" b="1" dirty="0">
                <a:latin typeface="微软雅黑" panose="020B0503020204020204" pitchFamily="34" charset="-122"/>
                <a:ea typeface="微软雅黑" panose="020B0503020204020204" pitchFamily="34" charset="-122"/>
              </a:rPr>
              <a:t>: 1st in COCO Instance Segmentation Challenge 2017</a:t>
            </a:r>
          </a:p>
        </p:txBody>
      </p:sp>
      <p:graphicFrame>
        <p:nvGraphicFramePr>
          <p:cNvPr id="3" name="对象 2">
            <a:extLst>
              <a:ext uri="{FF2B5EF4-FFF2-40B4-BE49-F238E27FC236}">
                <a16:creationId xmlns:a16="http://schemas.microsoft.com/office/drawing/2014/main" id="{FCBD5711-DC4A-E014-67AF-703B93C449D8}"/>
              </a:ext>
            </a:extLst>
          </p:cNvPr>
          <p:cNvGraphicFramePr>
            <a:graphicFrameLocks noChangeAspect="1"/>
          </p:cNvGraphicFramePr>
          <p:nvPr>
            <p:extLst>
              <p:ext uri="{D42A27DB-BD31-4B8C-83A1-F6EECF244321}">
                <p14:modId xmlns:p14="http://schemas.microsoft.com/office/powerpoint/2010/main" val="242237171"/>
              </p:ext>
            </p:extLst>
          </p:nvPr>
        </p:nvGraphicFramePr>
        <p:xfrm>
          <a:off x="2635624" y="2974828"/>
          <a:ext cx="7002462" cy="2308225"/>
        </p:xfrm>
        <a:graphic>
          <a:graphicData uri="http://schemas.openxmlformats.org/presentationml/2006/ole">
            <mc:AlternateContent xmlns:mc="http://schemas.openxmlformats.org/markup-compatibility/2006">
              <mc:Choice xmlns:v="urn:schemas-microsoft-com:vml" Requires="v">
                <p:oleObj name="Acrobat Document" r:id="rId4" imgW="7002660" imgH="2308860" progId="Acrobat.Document.DC">
                  <p:embed/>
                </p:oleObj>
              </mc:Choice>
              <mc:Fallback>
                <p:oleObj name="Acrobat Document" r:id="rId4" imgW="7002660" imgH="2308860" progId="Acrobat.Document.DC">
                  <p:embed/>
                  <p:pic>
                    <p:nvPicPr>
                      <p:cNvPr id="0" name=""/>
                      <p:cNvPicPr/>
                      <p:nvPr/>
                    </p:nvPicPr>
                    <p:blipFill>
                      <a:blip r:embed="rId5"/>
                      <a:stretch>
                        <a:fillRect/>
                      </a:stretch>
                    </p:blipFill>
                    <p:spPr>
                      <a:xfrm>
                        <a:off x="2635624" y="2974828"/>
                        <a:ext cx="7002462" cy="2308225"/>
                      </a:xfrm>
                      <a:prstGeom prst="rect">
                        <a:avLst/>
                      </a:prstGeom>
                    </p:spPr>
                  </p:pic>
                </p:oleObj>
              </mc:Fallback>
            </mc:AlternateContent>
          </a:graphicData>
        </a:graphic>
      </p:graphicFrame>
    </p:spTree>
    <p:extLst>
      <p:ext uri="{BB962C8B-B14F-4D97-AF65-F5344CB8AC3E}">
        <p14:creationId xmlns:p14="http://schemas.microsoft.com/office/powerpoint/2010/main" val="2981401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2A3078-4DA8-7720-8975-D08F16336FC2}"/>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70770EC7-971B-0C8F-0A31-C38AFA527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7AC0B5"/>
              </a:gs>
              <a:gs pos="100000">
                <a:srgbClr val="4AA898"/>
              </a:gs>
            </a:gsLst>
            <a:lin ang="2700000" scaled="0"/>
          </a:gradFill>
          <a:ln>
            <a:noFill/>
          </a:ln>
        </p:spPr>
      </p:pic>
      <p:sp>
        <p:nvSpPr>
          <p:cNvPr id="13" name="文本框 12">
            <a:extLst>
              <a:ext uri="{FF2B5EF4-FFF2-40B4-BE49-F238E27FC236}">
                <a16:creationId xmlns:a16="http://schemas.microsoft.com/office/drawing/2014/main" id="{D3A9C981-74AC-E948-C514-DBFC1762D283}"/>
              </a:ext>
            </a:extLst>
          </p:cNvPr>
          <p:cNvSpPr txBox="1"/>
          <p:nvPr/>
        </p:nvSpPr>
        <p:spPr>
          <a:xfrm>
            <a:off x="519611" y="2868407"/>
            <a:ext cx="2255850" cy="1938992"/>
          </a:xfrm>
          <a:prstGeom prst="rect">
            <a:avLst/>
          </a:prstGeom>
          <a:noFill/>
        </p:spPr>
        <p:txBody>
          <a:bodyPr wrap="square" rtlCol="0">
            <a:spAutoFit/>
          </a:bodyPr>
          <a:lstStyle/>
          <a:p>
            <a:pPr algn="r"/>
            <a:r>
              <a:rPr lang="en-US" altLang="zh-CN" sz="8000" dirty="0">
                <a:gradFill>
                  <a:gsLst>
                    <a:gs pos="0">
                      <a:srgbClr val="7AC0B5"/>
                    </a:gs>
                    <a:gs pos="100000">
                      <a:srgbClr val="4AA898"/>
                    </a:gs>
                  </a:gsLst>
                  <a:lin ang="2700000" scaled="0"/>
                </a:gradFill>
                <a:latin typeface="Akrobat Black" panose="00000A00000000000000" pitchFamily="50" charset="0"/>
              </a:rPr>
              <a:t>03</a:t>
            </a:r>
          </a:p>
          <a:p>
            <a:pPr algn="r"/>
            <a:endParaRPr lang="en-US" altLang="zh-CN" sz="4000" dirty="0">
              <a:solidFill>
                <a:srgbClr val="06383C"/>
              </a:solidFill>
              <a:latin typeface="汉仪瑞虎宋W" panose="00020600040101010101" pitchFamily="18" charset="-122"/>
              <a:ea typeface="汉仪瑞虎宋W" panose="00020600040101010101" pitchFamily="18" charset="-122"/>
            </a:endParaRPr>
          </a:p>
        </p:txBody>
      </p:sp>
      <p:sp>
        <p:nvSpPr>
          <p:cNvPr id="14" name="任意多边形: 形状 13">
            <a:extLst>
              <a:ext uri="{FF2B5EF4-FFF2-40B4-BE49-F238E27FC236}">
                <a16:creationId xmlns:a16="http://schemas.microsoft.com/office/drawing/2014/main" id="{2E62A822-CB6E-3B31-FAB1-AEDFFC8B468F}"/>
              </a:ext>
            </a:extLst>
          </p:cNvPr>
          <p:cNvSpPr/>
          <p:nvPr/>
        </p:nvSpPr>
        <p:spPr>
          <a:xfrm>
            <a:off x="0" y="5725116"/>
            <a:ext cx="12192000" cy="1132885"/>
          </a:xfrm>
          <a:custGeom>
            <a:avLst/>
            <a:gdLst>
              <a:gd name="connsiteX0" fmla="*/ 9685027 w 12192000"/>
              <a:gd name="connsiteY0" fmla="*/ 99 h 1132885"/>
              <a:gd name="connsiteX1" fmla="*/ 11617411 w 12192000"/>
              <a:gd name="connsiteY1" fmla="*/ 569004 h 1132885"/>
              <a:gd name="connsiteX2" fmla="*/ 12125125 w 12192000"/>
              <a:gd name="connsiteY2" fmla="*/ 556893 h 1132885"/>
              <a:gd name="connsiteX3" fmla="*/ 12192000 w 12192000"/>
              <a:gd name="connsiteY3" fmla="*/ 548451 h 1132885"/>
              <a:gd name="connsiteX4" fmla="*/ 12192000 w 12192000"/>
              <a:gd name="connsiteY4" fmla="*/ 1132885 h 1132885"/>
              <a:gd name="connsiteX5" fmla="*/ 0 w 12192000"/>
              <a:gd name="connsiteY5" fmla="*/ 1132885 h 1132885"/>
              <a:gd name="connsiteX6" fmla="*/ 0 w 12192000"/>
              <a:gd name="connsiteY6" fmla="*/ 655684 h 1132885"/>
              <a:gd name="connsiteX7" fmla="*/ 185744 w 12192000"/>
              <a:gd name="connsiteY7" fmla="*/ 612581 h 1132885"/>
              <a:gd name="connsiteX8" fmla="*/ 1818091 w 12192000"/>
              <a:gd name="connsiteY8" fmla="*/ 386124 h 1132885"/>
              <a:gd name="connsiteX9" fmla="*/ 4088851 w 12192000"/>
              <a:gd name="connsiteY9" fmla="*/ 828084 h 1132885"/>
              <a:gd name="connsiteX10" fmla="*/ 5704291 w 12192000"/>
              <a:gd name="connsiteY10" fmla="*/ 294684 h 1132885"/>
              <a:gd name="connsiteX11" fmla="*/ 7578811 w 12192000"/>
              <a:gd name="connsiteY11" fmla="*/ 767124 h 1132885"/>
              <a:gd name="connsiteX12" fmla="*/ 9499051 w 12192000"/>
              <a:gd name="connsiteY12" fmla="*/ 5124 h 1132885"/>
              <a:gd name="connsiteX13" fmla="*/ 9685027 w 12192000"/>
              <a:gd name="connsiteY13" fmla="*/ 99 h 1132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1132885">
                <a:moveTo>
                  <a:pt x="9685027" y="99"/>
                </a:moveTo>
                <a:cubicBezTo>
                  <a:pt x="10572489" y="8071"/>
                  <a:pt x="10848267" y="492804"/>
                  <a:pt x="11617411" y="569004"/>
                </a:cubicBezTo>
                <a:cubicBezTo>
                  <a:pt x="11771240" y="584244"/>
                  <a:pt x="11943106" y="576624"/>
                  <a:pt x="12125125" y="556893"/>
                </a:cubicBezTo>
                <a:lnTo>
                  <a:pt x="12192000" y="548451"/>
                </a:lnTo>
                <a:lnTo>
                  <a:pt x="12192000" y="1132885"/>
                </a:lnTo>
                <a:lnTo>
                  <a:pt x="0" y="1132885"/>
                </a:lnTo>
                <a:lnTo>
                  <a:pt x="0" y="655684"/>
                </a:lnTo>
                <a:lnTo>
                  <a:pt x="185744" y="612581"/>
                </a:lnTo>
                <a:cubicBezTo>
                  <a:pt x="655565" y="504234"/>
                  <a:pt x="1278976" y="370884"/>
                  <a:pt x="1818091" y="386124"/>
                </a:cubicBezTo>
                <a:cubicBezTo>
                  <a:pt x="2536911" y="406444"/>
                  <a:pt x="3441151" y="843324"/>
                  <a:pt x="4088851" y="828084"/>
                </a:cubicBezTo>
                <a:cubicBezTo>
                  <a:pt x="4736552" y="812844"/>
                  <a:pt x="5122631" y="304844"/>
                  <a:pt x="5704291" y="294684"/>
                </a:cubicBezTo>
                <a:cubicBezTo>
                  <a:pt x="6285952" y="284524"/>
                  <a:pt x="6946351" y="815384"/>
                  <a:pt x="7578811" y="767124"/>
                </a:cubicBezTo>
                <a:cubicBezTo>
                  <a:pt x="8211271" y="718864"/>
                  <a:pt x="8460191" y="68624"/>
                  <a:pt x="9499051" y="5124"/>
                </a:cubicBezTo>
                <a:cubicBezTo>
                  <a:pt x="9563980" y="1155"/>
                  <a:pt x="9625863" y="-433"/>
                  <a:pt x="9685027" y="99"/>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003F4CC4-62BF-B724-AD02-7759289CFD26}"/>
              </a:ext>
            </a:extLst>
          </p:cNvPr>
          <p:cNvSpPr/>
          <p:nvPr/>
        </p:nvSpPr>
        <p:spPr>
          <a:xfrm>
            <a:off x="6210088" y="1531551"/>
            <a:ext cx="6552294" cy="4336522"/>
          </a:xfrm>
          <a:custGeom>
            <a:avLst/>
            <a:gdLst>
              <a:gd name="connsiteX0" fmla="*/ 1089872 w 6552294"/>
              <a:gd name="connsiteY0" fmla="*/ 373449 h 4336522"/>
              <a:gd name="connsiteX1" fmla="*/ 84032 w 6552294"/>
              <a:gd name="connsiteY1" fmla="*/ 175329 h 4336522"/>
              <a:gd name="connsiteX2" fmla="*/ 3025352 w 6552294"/>
              <a:gd name="connsiteY2" fmla="*/ 2583249 h 4336522"/>
              <a:gd name="connsiteX3" fmla="*/ 6317192 w 6552294"/>
              <a:gd name="connsiteY3" fmla="*/ 4305369 h 4336522"/>
              <a:gd name="connsiteX4" fmla="*/ 6027632 w 6552294"/>
              <a:gd name="connsiteY4" fmla="*/ 3528129 h 433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2294" h="4336522">
                <a:moveTo>
                  <a:pt x="1089872" y="373449"/>
                </a:moveTo>
                <a:cubicBezTo>
                  <a:pt x="425662" y="90239"/>
                  <a:pt x="-238548" y="-192971"/>
                  <a:pt x="84032" y="175329"/>
                </a:cubicBezTo>
                <a:cubicBezTo>
                  <a:pt x="406612" y="543629"/>
                  <a:pt x="1986492" y="1894909"/>
                  <a:pt x="3025352" y="2583249"/>
                </a:cubicBezTo>
                <a:cubicBezTo>
                  <a:pt x="4064212" y="3271589"/>
                  <a:pt x="5816812" y="4147889"/>
                  <a:pt x="6317192" y="4305369"/>
                </a:cubicBezTo>
                <a:cubicBezTo>
                  <a:pt x="6817572" y="4462849"/>
                  <a:pt x="6422602" y="3995489"/>
                  <a:pt x="6027632" y="3528129"/>
                </a:cubicBezTo>
              </a:path>
            </a:pathLst>
          </a:custGeom>
          <a:noFill/>
          <a:ln w="19050">
            <a:gradFill>
              <a:gsLst>
                <a:gs pos="53000">
                  <a:srgbClr val="4AA898"/>
                </a:gs>
                <a:gs pos="0">
                  <a:srgbClr val="7AC0B5"/>
                </a:gs>
                <a:gs pos="100000">
                  <a:srgbClr val="66BAA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5" name="图形 14">
            <a:extLst>
              <a:ext uri="{FF2B5EF4-FFF2-40B4-BE49-F238E27FC236}">
                <a16:creationId xmlns:a16="http://schemas.microsoft.com/office/drawing/2014/main" id="{A3A1B14B-9D5F-8179-9D1B-37348EC397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sp>
        <p:nvSpPr>
          <p:cNvPr id="16" name="矩形 15">
            <a:extLst>
              <a:ext uri="{FF2B5EF4-FFF2-40B4-BE49-F238E27FC236}">
                <a16:creationId xmlns:a16="http://schemas.microsoft.com/office/drawing/2014/main" id="{41CEA026-762C-E5BD-3C18-011703652035}"/>
              </a:ext>
            </a:extLst>
          </p:cNvPr>
          <p:cNvSpPr/>
          <p:nvPr/>
        </p:nvSpPr>
        <p:spPr>
          <a:xfrm rot="5400000">
            <a:off x="2211501" y="3046827"/>
            <a:ext cx="1565796"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p>
        </p:txBody>
      </p:sp>
      <p:grpSp>
        <p:nvGrpSpPr>
          <p:cNvPr id="17" name="组合 16">
            <a:extLst>
              <a:ext uri="{FF2B5EF4-FFF2-40B4-BE49-F238E27FC236}">
                <a16:creationId xmlns:a16="http://schemas.microsoft.com/office/drawing/2014/main" id="{FD5836FD-93D1-79B6-CD69-B6941184241A}"/>
              </a:ext>
            </a:extLst>
          </p:cNvPr>
          <p:cNvGrpSpPr/>
          <p:nvPr/>
        </p:nvGrpSpPr>
        <p:grpSpPr>
          <a:xfrm>
            <a:off x="6379571" y="1772149"/>
            <a:ext cx="499840" cy="499834"/>
            <a:chOff x="7719249" y="5265420"/>
            <a:chExt cx="499840" cy="499834"/>
          </a:xfrm>
        </p:grpSpPr>
        <p:sp>
          <p:nvSpPr>
            <p:cNvPr id="18" name="椭圆 17">
              <a:extLst>
                <a:ext uri="{FF2B5EF4-FFF2-40B4-BE49-F238E27FC236}">
                  <a16:creationId xmlns:a16="http://schemas.microsoft.com/office/drawing/2014/main" id="{F43477D9-7088-4D7A-30FC-9811B3337C49}"/>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椭圆 18">
              <a:extLst>
                <a:ext uri="{FF2B5EF4-FFF2-40B4-BE49-F238E27FC236}">
                  <a16:creationId xmlns:a16="http://schemas.microsoft.com/office/drawing/2014/main" id="{36993C24-28EE-AEF3-7237-4D9744176783}"/>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026E5A2B-8E19-0723-FA4D-0D0B5A225ABF}"/>
              </a:ext>
            </a:extLst>
          </p:cNvPr>
          <p:cNvSpPr txBox="1"/>
          <p:nvPr/>
        </p:nvSpPr>
        <p:spPr>
          <a:xfrm>
            <a:off x="3149868" y="3288160"/>
            <a:ext cx="5400675" cy="584775"/>
          </a:xfrm>
          <a:prstGeom prst="rect">
            <a:avLst/>
          </a:prstGeom>
          <a:noFill/>
        </p:spPr>
        <p:txBody>
          <a:bodyPr wrap="square" rtlCol="0">
            <a:spAutoFit/>
          </a:bodyPr>
          <a:lstStyle/>
          <a:p>
            <a:pPr lvl="0">
              <a:defRPr/>
            </a:pPr>
            <a:r>
              <a:rPr lang="en-US" altLang="zh-CN" sz="3200" dirty="0">
                <a:solidFill>
                  <a:srgbClr val="06383C"/>
                </a:solidFill>
                <a:latin typeface="微软雅黑" panose="020B0503020204020204" pitchFamily="34" charset="-122"/>
                <a:ea typeface="微软雅黑" panose="020B0503020204020204" pitchFamily="34" charset="-122"/>
              </a:rPr>
              <a:t>Completed Work</a:t>
            </a:r>
            <a:endParaRPr kumimoji="0" lang="en-US" altLang="zh-CN" sz="3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29182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6CC254-261A-2C2E-94D8-3855AA8DC111}"/>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300A4DED-B60E-348F-BAC9-1AD58EF644D3}"/>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C6E77A8F-7335-9D7A-1365-D4C152E5E06C}"/>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C7E39368-1FD8-491C-D351-CA69BC81F81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D882F5AB-9612-595D-793A-C6D2FD27906E}"/>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937B8495-3CD5-A39D-874E-BDC5ECBE569A}"/>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Novelty</a:t>
              </a:r>
            </a:p>
          </p:txBody>
        </p:sp>
        <p:sp>
          <p:nvSpPr>
            <p:cNvPr id="14" name="矩形 13">
              <a:extLst>
                <a:ext uri="{FF2B5EF4-FFF2-40B4-BE49-F238E27FC236}">
                  <a16:creationId xmlns:a16="http://schemas.microsoft.com/office/drawing/2014/main" id="{AFE9358F-ADE9-03C2-523F-48176E4D3AF1}"/>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17A420B1-B5EB-4539-5736-2E8813B5A1D7}"/>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6E8A3370-CAB8-8804-95CF-5F29255578E0}"/>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79E39A2C-7B1E-2E68-BE0F-D379AA0B55F9}"/>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5AB0D105-C6DD-5DCE-A40B-99FAC4769F6E}"/>
              </a:ext>
            </a:extLst>
          </p:cNvPr>
          <p:cNvSpPr txBox="1"/>
          <p:nvPr/>
        </p:nvSpPr>
        <p:spPr>
          <a:xfrm>
            <a:off x="1859777" y="2095278"/>
            <a:ext cx="8472443" cy="523220"/>
          </a:xfrm>
          <a:prstGeom prst="rect">
            <a:avLst/>
          </a:prstGeom>
          <a:noFill/>
        </p:spPr>
        <p:txBody>
          <a:bodyPr wrap="square" rtlCol="0">
            <a:spAutoFit/>
          </a:bodyPr>
          <a:lstStyle/>
          <a:p>
            <a:pPr indent="457200" algn="ctr"/>
            <a:r>
              <a:rPr lang="en-US" altLang="zh-CN" sz="2800" b="1" dirty="0">
                <a:latin typeface="微软雅黑" panose="020B0503020204020204" pitchFamily="34" charset="-122"/>
                <a:ea typeface="微软雅黑" panose="020B0503020204020204" pitchFamily="34" charset="-122"/>
              </a:rPr>
              <a:t>Replace FPN with PAFPN</a:t>
            </a:r>
          </a:p>
        </p:txBody>
      </p:sp>
      <p:pic>
        <p:nvPicPr>
          <p:cNvPr id="7" name="图片 6" descr="图表, 图示&#10;&#10;描述已自动生成">
            <a:extLst>
              <a:ext uri="{FF2B5EF4-FFF2-40B4-BE49-F238E27FC236}">
                <a16:creationId xmlns:a16="http://schemas.microsoft.com/office/drawing/2014/main" id="{F95589BC-5C52-625C-2B2D-8A431EF2A129}"/>
              </a:ext>
            </a:extLst>
          </p:cNvPr>
          <p:cNvPicPr>
            <a:picLocks noChangeAspect="1"/>
          </p:cNvPicPr>
          <p:nvPr/>
        </p:nvPicPr>
        <p:blipFill>
          <a:blip r:embed="rId5" cstate="print">
            <a:extLst>
              <a:ext uri="{28A0092B-C50C-407E-A947-70E740481C1C}">
                <a14:useLocalDpi xmlns:a14="http://schemas.microsoft.com/office/drawing/2010/main" val="0"/>
              </a:ext>
            </a:extLst>
          </a:blip>
          <a:srcRect r="38172"/>
          <a:stretch/>
        </p:blipFill>
        <p:spPr>
          <a:xfrm>
            <a:off x="247279" y="2767976"/>
            <a:ext cx="4329294" cy="2308190"/>
          </a:xfrm>
          <a:prstGeom prst="rect">
            <a:avLst/>
          </a:prstGeom>
        </p:spPr>
      </p:pic>
      <p:pic>
        <p:nvPicPr>
          <p:cNvPr id="8" name="图片 7" descr="图示&#10;&#10;描述已自动生成">
            <a:extLst>
              <a:ext uri="{FF2B5EF4-FFF2-40B4-BE49-F238E27FC236}">
                <a16:creationId xmlns:a16="http://schemas.microsoft.com/office/drawing/2014/main" id="{2115DC17-2708-089F-4F06-A89E98BDEF0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66593" y="2757445"/>
            <a:ext cx="6960069" cy="2287523"/>
          </a:xfrm>
          <a:prstGeom prst="rect">
            <a:avLst/>
          </a:prstGeom>
        </p:spPr>
      </p:pic>
    </p:spTree>
    <p:extLst>
      <p:ext uri="{BB962C8B-B14F-4D97-AF65-F5344CB8AC3E}">
        <p14:creationId xmlns:p14="http://schemas.microsoft.com/office/powerpoint/2010/main" val="2053137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E3C2B8-F533-84EA-4B4C-FC5D02E61DCB}"/>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A520C5B3-70ED-D6B0-FA71-90BCDB270908}"/>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3A18CE01-D13E-A77A-CF14-E4314D1856DE}"/>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71E08F71-0AF3-D46F-9E0D-92E3A8D8784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F012F551-4ADC-C7D7-1D20-A1A6EAA2F660}"/>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D87DFA60-AD6B-10D4-72C6-29B7B4B1EDC4}"/>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Results</a:t>
              </a:r>
            </a:p>
          </p:txBody>
        </p:sp>
        <p:sp>
          <p:nvSpPr>
            <p:cNvPr id="14" name="矩形 13">
              <a:extLst>
                <a:ext uri="{FF2B5EF4-FFF2-40B4-BE49-F238E27FC236}">
                  <a16:creationId xmlns:a16="http://schemas.microsoft.com/office/drawing/2014/main" id="{D337DA64-8A36-CCED-A383-1E5E216C78B3}"/>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A2686C2C-7B1C-EECE-E322-1EC80CE74D2C}"/>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C6AD1918-0A66-B7E5-BAE8-4D193D8811D5}"/>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D42C9D36-4082-B61B-EA3C-19E6C1526DA4}"/>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aphicFrame>
        <p:nvGraphicFramePr>
          <p:cNvPr id="3" name="表格 2">
            <a:extLst>
              <a:ext uri="{FF2B5EF4-FFF2-40B4-BE49-F238E27FC236}">
                <a16:creationId xmlns:a16="http://schemas.microsoft.com/office/drawing/2014/main" id="{860C598F-7F06-EC0B-5EF1-154BD1CFDAE0}"/>
              </a:ext>
            </a:extLst>
          </p:cNvPr>
          <p:cNvGraphicFramePr>
            <a:graphicFrameLocks noGrp="1"/>
          </p:cNvGraphicFramePr>
          <p:nvPr>
            <p:extLst>
              <p:ext uri="{D42A27DB-BD31-4B8C-83A1-F6EECF244321}">
                <p14:modId xmlns:p14="http://schemas.microsoft.com/office/powerpoint/2010/main" val="3321400650"/>
              </p:ext>
            </p:extLst>
          </p:nvPr>
        </p:nvGraphicFramePr>
        <p:xfrm>
          <a:off x="1284790" y="2720416"/>
          <a:ext cx="9583840" cy="1961289"/>
        </p:xfrm>
        <a:graphic>
          <a:graphicData uri="http://schemas.openxmlformats.org/drawingml/2006/table">
            <a:tbl>
              <a:tblPr firstRow="1" bandRow="1">
                <a:tableStyleId>{5C22544A-7EE6-4342-B048-85BDC9FD1C3A}</a:tableStyleId>
              </a:tblPr>
              <a:tblGrid>
                <a:gridCol w="1916768">
                  <a:extLst>
                    <a:ext uri="{9D8B030D-6E8A-4147-A177-3AD203B41FA5}">
                      <a16:colId xmlns:a16="http://schemas.microsoft.com/office/drawing/2014/main" val="3608626156"/>
                    </a:ext>
                  </a:extLst>
                </a:gridCol>
                <a:gridCol w="1916768">
                  <a:extLst>
                    <a:ext uri="{9D8B030D-6E8A-4147-A177-3AD203B41FA5}">
                      <a16:colId xmlns:a16="http://schemas.microsoft.com/office/drawing/2014/main" val="239771660"/>
                    </a:ext>
                  </a:extLst>
                </a:gridCol>
                <a:gridCol w="1916768">
                  <a:extLst>
                    <a:ext uri="{9D8B030D-6E8A-4147-A177-3AD203B41FA5}">
                      <a16:colId xmlns:a16="http://schemas.microsoft.com/office/drawing/2014/main" val="3183213604"/>
                    </a:ext>
                  </a:extLst>
                </a:gridCol>
                <a:gridCol w="1916768">
                  <a:extLst>
                    <a:ext uri="{9D8B030D-6E8A-4147-A177-3AD203B41FA5}">
                      <a16:colId xmlns:a16="http://schemas.microsoft.com/office/drawing/2014/main" val="1298894787"/>
                    </a:ext>
                  </a:extLst>
                </a:gridCol>
                <a:gridCol w="1916768">
                  <a:extLst>
                    <a:ext uri="{9D8B030D-6E8A-4147-A177-3AD203B41FA5}">
                      <a16:colId xmlns:a16="http://schemas.microsoft.com/office/drawing/2014/main" val="771233742"/>
                    </a:ext>
                  </a:extLst>
                </a:gridCol>
              </a:tblGrid>
              <a:tr h="653763">
                <a:tc>
                  <a:txBody>
                    <a:bodyPr/>
                    <a:lstStyle/>
                    <a:p>
                      <a:pPr algn="ctr"/>
                      <a:r>
                        <a:rPr lang="en-US" altLang="zh-CN" sz="2400" dirty="0"/>
                        <a:t>Model</a:t>
                      </a:r>
                      <a:endParaRPr lang="zh-CN" altLang="en-US" sz="2400" dirty="0"/>
                    </a:p>
                  </a:txBody>
                  <a:tcPr anchor="ctr"/>
                </a:tc>
                <a:tc>
                  <a:txBody>
                    <a:bodyPr/>
                    <a:lstStyle/>
                    <a:p>
                      <a:pPr algn="ctr"/>
                      <a:r>
                        <a:rPr lang="en-US" altLang="zh-CN" sz="2400" dirty="0"/>
                        <a:t>Precision</a:t>
                      </a:r>
                      <a:endParaRPr lang="zh-CN" altLang="en-US" sz="2400" dirty="0"/>
                    </a:p>
                  </a:txBody>
                  <a:tcPr anchor="ctr"/>
                </a:tc>
                <a:tc>
                  <a:txBody>
                    <a:bodyPr/>
                    <a:lstStyle/>
                    <a:p>
                      <a:pPr algn="ctr"/>
                      <a:r>
                        <a:rPr lang="en-US" altLang="zh-CN" sz="2400" dirty="0"/>
                        <a:t>Recall</a:t>
                      </a:r>
                      <a:endParaRPr lang="zh-CN" altLang="en-US" sz="2400" dirty="0"/>
                    </a:p>
                  </a:txBody>
                  <a:tcPr anchor="ctr"/>
                </a:tc>
                <a:tc>
                  <a:txBody>
                    <a:bodyPr/>
                    <a:lstStyle/>
                    <a:p>
                      <a:pPr algn="ctr"/>
                      <a:r>
                        <a:rPr lang="en-US" altLang="zh-CN" sz="2400" dirty="0"/>
                        <a:t>F1</a:t>
                      </a:r>
                      <a:endParaRPr lang="zh-CN" altLang="en-US" sz="2400" dirty="0"/>
                    </a:p>
                  </a:txBody>
                  <a:tcPr anchor="ctr"/>
                </a:tc>
                <a:tc>
                  <a:txBody>
                    <a:bodyPr/>
                    <a:lstStyle/>
                    <a:p>
                      <a:pPr algn="ctr"/>
                      <a:r>
                        <a:rPr lang="en-US" altLang="zh-CN" sz="2400" dirty="0"/>
                        <a:t>FPS</a:t>
                      </a:r>
                      <a:endParaRPr lang="zh-CN" altLang="en-US" sz="2400" dirty="0"/>
                    </a:p>
                  </a:txBody>
                  <a:tcPr anchor="ctr"/>
                </a:tc>
                <a:extLst>
                  <a:ext uri="{0D108BD9-81ED-4DB2-BD59-A6C34878D82A}">
                    <a16:rowId xmlns:a16="http://schemas.microsoft.com/office/drawing/2014/main" val="1622543732"/>
                  </a:ext>
                </a:extLst>
              </a:tr>
              <a:tr h="653763">
                <a:tc>
                  <a:txBody>
                    <a:bodyPr/>
                    <a:lstStyle/>
                    <a:p>
                      <a:pPr algn="ctr"/>
                      <a:r>
                        <a:rPr lang="en-US" altLang="zh-CN" sz="2400" dirty="0"/>
                        <a:t>Baseline</a:t>
                      </a:r>
                      <a:endParaRPr lang="zh-CN" altLang="en-US" sz="2400" dirty="0"/>
                    </a:p>
                  </a:txBody>
                  <a:tcPr anchor="ctr"/>
                </a:tc>
                <a:tc>
                  <a:txBody>
                    <a:bodyPr/>
                    <a:lstStyle/>
                    <a:p>
                      <a:pPr algn="ctr"/>
                      <a:r>
                        <a:rPr lang="en-US" altLang="zh-CN" sz="2400" dirty="0"/>
                        <a:t>86.26</a:t>
                      </a:r>
                      <a:endParaRPr lang="zh-CN" altLang="en-US" sz="2400" dirty="0"/>
                    </a:p>
                  </a:txBody>
                  <a:tcPr anchor="ctr"/>
                </a:tc>
                <a:tc>
                  <a:txBody>
                    <a:bodyPr/>
                    <a:lstStyle/>
                    <a:p>
                      <a:pPr algn="ctr"/>
                      <a:r>
                        <a:rPr lang="en-US" altLang="zh-CN" sz="2400" dirty="0"/>
                        <a:t>72.46</a:t>
                      </a:r>
                      <a:endParaRPr lang="zh-CN" altLang="en-US" sz="2400" dirty="0"/>
                    </a:p>
                  </a:txBody>
                  <a:tcPr anchor="ctr"/>
                </a:tc>
                <a:tc>
                  <a:txBody>
                    <a:bodyPr/>
                    <a:lstStyle/>
                    <a:p>
                      <a:pPr algn="ctr"/>
                      <a:r>
                        <a:rPr lang="en-US" altLang="zh-CN" sz="2400" dirty="0"/>
                        <a:t>78.76</a:t>
                      </a:r>
                      <a:endParaRPr lang="zh-CN" altLang="en-US" sz="2400" dirty="0"/>
                    </a:p>
                  </a:txBody>
                  <a:tcPr anchor="ctr"/>
                </a:tc>
                <a:tc>
                  <a:txBody>
                    <a:bodyPr/>
                    <a:lstStyle/>
                    <a:p>
                      <a:pPr algn="ctr"/>
                      <a:r>
                        <a:rPr lang="en-US" altLang="zh-CN" sz="2400" dirty="0"/>
                        <a:t>309</a:t>
                      </a:r>
                      <a:endParaRPr lang="zh-CN" altLang="en-US" sz="2400" dirty="0"/>
                    </a:p>
                  </a:txBody>
                  <a:tcPr anchor="ctr"/>
                </a:tc>
                <a:extLst>
                  <a:ext uri="{0D108BD9-81ED-4DB2-BD59-A6C34878D82A}">
                    <a16:rowId xmlns:a16="http://schemas.microsoft.com/office/drawing/2014/main" val="3138947487"/>
                  </a:ext>
                </a:extLst>
              </a:tr>
              <a:tr h="653763">
                <a:tc>
                  <a:txBody>
                    <a:bodyPr/>
                    <a:lstStyle/>
                    <a:p>
                      <a:pPr algn="ctr"/>
                      <a:r>
                        <a:rPr lang="en-US" altLang="zh-CN" sz="2400" dirty="0"/>
                        <a:t>Ours</a:t>
                      </a:r>
                      <a:endParaRPr lang="zh-CN" altLang="en-US" sz="2400" dirty="0"/>
                    </a:p>
                  </a:txBody>
                  <a:tcPr anchor="ctr"/>
                </a:tc>
                <a:tc>
                  <a:txBody>
                    <a:bodyPr/>
                    <a:lstStyle/>
                    <a:p>
                      <a:pPr algn="ctr"/>
                      <a:r>
                        <a:rPr lang="en-US" altLang="zh-CN" sz="2400" dirty="0"/>
                        <a:t>86.39(</a:t>
                      </a:r>
                      <a:r>
                        <a:rPr lang="en-US" altLang="zh-CN" sz="2400" dirty="0">
                          <a:solidFill>
                            <a:schemeClr val="accent5">
                              <a:lumMod val="75000"/>
                            </a:schemeClr>
                          </a:solidFill>
                        </a:rPr>
                        <a:t>+0.13</a:t>
                      </a:r>
                      <a:r>
                        <a:rPr lang="en-US" altLang="zh-CN" sz="2400" dirty="0"/>
                        <a:t>)</a:t>
                      </a:r>
                      <a:endParaRPr lang="zh-CN" altLang="en-US" sz="2400" dirty="0"/>
                    </a:p>
                  </a:txBody>
                  <a:tcPr anchor="ctr"/>
                </a:tc>
                <a:tc>
                  <a:txBody>
                    <a:bodyPr/>
                    <a:lstStyle/>
                    <a:p>
                      <a:pPr algn="ctr"/>
                      <a:r>
                        <a:rPr lang="en-US" altLang="zh-CN" sz="2400" dirty="0"/>
                        <a:t>72.97(</a:t>
                      </a:r>
                      <a:r>
                        <a:rPr lang="en-US" altLang="zh-CN" sz="2400" dirty="0">
                          <a:solidFill>
                            <a:schemeClr val="accent5">
                              <a:lumMod val="75000"/>
                            </a:schemeClr>
                          </a:solidFill>
                        </a:rPr>
                        <a:t>+0.51</a:t>
                      </a:r>
                      <a:r>
                        <a:rPr lang="en-US" altLang="zh-CN" sz="2400" dirty="0"/>
                        <a:t>)</a:t>
                      </a:r>
                      <a:endParaRPr lang="zh-CN" altLang="en-US" sz="2400" dirty="0"/>
                    </a:p>
                  </a:txBody>
                  <a:tcPr anchor="ctr"/>
                </a:tc>
                <a:tc>
                  <a:txBody>
                    <a:bodyPr/>
                    <a:lstStyle/>
                    <a:p>
                      <a:pPr algn="ctr"/>
                      <a:r>
                        <a:rPr lang="en-US" altLang="zh-CN" sz="2400" dirty="0"/>
                        <a:t>79.11(</a:t>
                      </a:r>
                      <a:r>
                        <a:rPr lang="en-US" altLang="zh-CN" sz="2400" dirty="0">
                          <a:solidFill>
                            <a:schemeClr val="accent5">
                              <a:lumMod val="75000"/>
                            </a:schemeClr>
                          </a:solidFill>
                        </a:rPr>
                        <a:t>+0.35</a:t>
                      </a:r>
                      <a:r>
                        <a:rPr lang="en-US" altLang="zh-CN" sz="2400" dirty="0"/>
                        <a:t>)</a:t>
                      </a:r>
                      <a:endParaRPr lang="zh-CN" altLang="en-US" sz="2400" dirty="0"/>
                    </a:p>
                  </a:txBody>
                  <a:tcPr anchor="ctr"/>
                </a:tc>
                <a:tc>
                  <a:txBody>
                    <a:bodyPr/>
                    <a:lstStyle/>
                    <a:p>
                      <a:pPr algn="ctr"/>
                      <a:r>
                        <a:rPr lang="en-US" altLang="zh-CN" sz="2400" dirty="0"/>
                        <a:t>289</a:t>
                      </a:r>
                      <a:r>
                        <a:rPr lang="en-US" altLang="zh-CN" sz="2400" dirty="0">
                          <a:solidFill>
                            <a:schemeClr val="tx1"/>
                          </a:solidFill>
                        </a:rPr>
                        <a:t>(</a:t>
                      </a:r>
                      <a:r>
                        <a:rPr lang="en-US" altLang="zh-CN" sz="2400" dirty="0">
                          <a:solidFill>
                            <a:srgbClr val="FF0000"/>
                          </a:solidFill>
                        </a:rPr>
                        <a:t>-6.5%</a:t>
                      </a:r>
                      <a:r>
                        <a:rPr lang="en-US" altLang="zh-CN" sz="2400" dirty="0">
                          <a:solidFill>
                            <a:schemeClr val="tx1"/>
                          </a:solidFill>
                        </a:rPr>
                        <a:t>)</a:t>
                      </a:r>
                      <a:endParaRPr lang="zh-CN" altLang="en-US" sz="2400" dirty="0">
                        <a:solidFill>
                          <a:schemeClr val="tx1"/>
                        </a:solidFill>
                      </a:endParaRPr>
                    </a:p>
                  </a:txBody>
                  <a:tcPr anchor="ctr"/>
                </a:tc>
                <a:extLst>
                  <a:ext uri="{0D108BD9-81ED-4DB2-BD59-A6C34878D82A}">
                    <a16:rowId xmlns:a16="http://schemas.microsoft.com/office/drawing/2014/main" val="3205008098"/>
                  </a:ext>
                </a:extLst>
              </a:tr>
            </a:tbl>
          </a:graphicData>
        </a:graphic>
      </p:graphicFrame>
    </p:spTree>
    <p:extLst>
      <p:ext uri="{BB962C8B-B14F-4D97-AF65-F5344CB8AC3E}">
        <p14:creationId xmlns:p14="http://schemas.microsoft.com/office/powerpoint/2010/main" val="672842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6CC37-959F-CDAE-C3AE-4E8D8ACF321D}"/>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92946A00-55D8-8224-2E05-764432C14EB9}"/>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7A0F7300-B80F-C850-3915-158F0E514F41}"/>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2B3B3736-DDD2-C993-1D50-DF24D10526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A2F8332D-EA27-ACBC-2EA7-A62666FD4E9A}"/>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55CAB1B0-8DF0-BD82-F26B-22F7EC802FEB}"/>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Inference Result</a:t>
              </a:r>
            </a:p>
          </p:txBody>
        </p:sp>
        <p:sp>
          <p:nvSpPr>
            <p:cNvPr id="14" name="矩形 13">
              <a:extLst>
                <a:ext uri="{FF2B5EF4-FFF2-40B4-BE49-F238E27FC236}">
                  <a16:creationId xmlns:a16="http://schemas.microsoft.com/office/drawing/2014/main" id="{86DF31AE-F1FF-B378-84BA-3BBD41238256}"/>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46C9A6FB-F5BC-EC75-DA32-36B948537D29}"/>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43DEC38B-05F5-18B3-3933-4D4A6BE36EAE}"/>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E0D30973-3C2E-F318-B478-26FD56DDE223}"/>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5" name="图片 4" descr="城市街道与高楼大厦的路上有许多汽车&#10;&#10;描述已自动生成">
            <a:extLst>
              <a:ext uri="{FF2B5EF4-FFF2-40B4-BE49-F238E27FC236}">
                <a16:creationId xmlns:a16="http://schemas.microsoft.com/office/drawing/2014/main" id="{FF3EA47A-6087-450A-7609-41298E65A6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3666" y="2469931"/>
            <a:ext cx="8704668" cy="3131557"/>
          </a:xfrm>
          <a:prstGeom prst="rect">
            <a:avLst/>
          </a:prstGeom>
        </p:spPr>
      </p:pic>
    </p:spTree>
    <p:extLst>
      <p:ext uri="{BB962C8B-B14F-4D97-AF65-F5344CB8AC3E}">
        <p14:creationId xmlns:p14="http://schemas.microsoft.com/office/powerpoint/2010/main" val="3459836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178515-F6B4-2C70-9D08-DA52268CCB3E}"/>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A0B51653-E785-6F91-ECB4-4A8D45CA0DC2}"/>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68CEA860-DD8D-BE2E-45E3-79E5E4A21C3B}"/>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BF73D20F-B0E3-C928-9203-93FBFBF06D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D820EDDA-48A3-C5E0-9C84-F5E8C81C1802}"/>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D34EF137-4A2A-105F-AB9B-A69CC80E60E2}"/>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Inference Result</a:t>
              </a:r>
            </a:p>
          </p:txBody>
        </p:sp>
        <p:sp>
          <p:nvSpPr>
            <p:cNvPr id="14" name="矩形 13">
              <a:extLst>
                <a:ext uri="{FF2B5EF4-FFF2-40B4-BE49-F238E27FC236}">
                  <a16:creationId xmlns:a16="http://schemas.microsoft.com/office/drawing/2014/main" id="{A49CA8C1-3442-0517-9589-BE22A36D8744}"/>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90B82502-0765-859D-91DB-6169F0407B4E}"/>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CC007A1B-5A2C-7F6D-D7BC-BD9DD0FF4A18}"/>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5EEDFA4E-1901-0B6D-85E4-54F1C619F00A}"/>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3" name="processed_video">
            <a:hlinkClick r:id="" action="ppaction://media"/>
            <a:extLst>
              <a:ext uri="{FF2B5EF4-FFF2-40B4-BE49-F238E27FC236}">
                <a16:creationId xmlns:a16="http://schemas.microsoft.com/office/drawing/2014/main" id="{47001E46-B405-2D6E-8D90-75B84289145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198983" y="1956331"/>
            <a:ext cx="9794033" cy="4528465"/>
          </a:xfrm>
          <a:prstGeom prst="rect">
            <a:avLst/>
          </a:prstGeom>
        </p:spPr>
      </p:pic>
    </p:spTree>
    <p:extLst>
      <p:ext uri="{BB962C8B-B14F-4D97-AF65-F5344CB8AC3E}">
        <p14:creationId xmlns:p14="http://schemas.microsoft.com/office/powerpoint/2010/main" val="3730365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7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657BA-40FF-0677-D0A8-964A257973B1}"/>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92B7765E-2761-4104-3F2C-F8667735CAAA}"/>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C8981ABE-48D8-55C9-A892-2A3924D8C8E9}"/>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D271D4DF-A702-7851-B938-7F0218895BF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7B2DB415-D040-F4B6-A0C6-1FB3A2A6AD67}"/>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3ED15930-75E6-6CC2-D520-94FB0033544A}"/>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Future Work</a:t>
              </a:r>
            </a:p>
          </p:txBody>
        </p:sp>
        <p:sp>
          <p:nvSpPr>
            <p:cNvPr id="14" name="矩形 13">
              <a:extLst>
                <a:ext uri="{FF2B5EF4-FFF2-40B4-BE49-F238E27FC236}">
                  <a16:creationId xmlns:a16="http://schemas.microsoft.com/office/drawing/2014/main" id="{C430A222-3C6C-DA40-8BA1-D2114B782023}"/>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AF09266D-D8D4-9F03-FF60-B49D1D29C0B5}"/>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CD0B237B-08D3-3FF7-8167-375B39C6C93F}"/>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491A6BA4-DE8D-D94A-1DDA-70B775EE378D}"/>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3" name="文本框 2">
            <a:extLst>
              <a:ext uri="{FF2B5EF4-FFF2-40B4-BE49-F238E27FC236}">
                <a16:creationId xmlns:a16="http://schemas.microsoft.com/office/drawing/2014/main" id="{00F80406-D1F9-161F-7167-E7036895F63C}"/>
              </a:ext>
            </a:extLst>
          </p:cNvPr>
          <p:cNvSpPr txBox="1"/>
          <p:nvPr/>
        </p:nvSpPr>
        <p:spPr>
          <a:xfrm>
            <a:off x="616985" y="2147677"/>
            <a:ext cx="9719711" cy="2534027"/>
          </a:xfrm>
          <a:prstGeom prst="rect">
            <a:avLst/>
          </a:prstGeom>
          <a:noFill/>
        </p:spPr>
        <p:txBody>
          <a:bodyPr wrap="square" rtlCol="0">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Data Diversity Augmentation</a:t>
            </a:r>
            <a:r>
              <a:rPr kumimoji="0" lang="zh-CN" altLang="zh-CN" sz="1800" b="0" i="0" u="none" strike="noStrike" cap="none" normalizeH="0" baseline="0" dirty="0">
                <a:ln>
                  <a:noFill/>
                </a:ln>
                <a:solidFill>
                  <a:schemeClr val="tx1"/>
                </a:solidFill>
                <a:effectLst/>
                <a:latin typeface="Arial" panose="020B0604020202020204" pitchFamily="34" charset="0"/>
              </a:rPr>
              <a:t>: Increasing the diversity of training data by incorporating more variations in weather, lighting conditions, and road types can improve the model's robustness. </a:t>
            </a:r>
            <a:endParaRPr kumimoji="0" lang="en-US" altLang="zh-C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Cross-Domain Transfer Learning</a:t>
            </a:r>
            <a:r>
              <a:rPr kumimoji="0" lang="zh-CN" altLang="zh-CN" sz="1800" b="0" i="0" u="none" strike="noStrike" cap="none" normalizeH="0" baseline="0" dirty="0">
                <a:ln>
                  <a:noFill/>
                </a:ln>
                <a:solidFill>
                  <a:schemeClr val="tx1"/>
                </a:solidFill>
                <a:effectLst/>
                <a:latin typeface="Arial" panose="020B0604020202020204" pitchFamily="34" charset="0"/>
              </a:rPr>
              <a:t>: Leveraging transfer learning could help improve the model’s ability to generalize across different domains and datasets. </a:t>
            </a:r>
            <a:endParaRPr lang="en-US" altLang="zh-CN" dirty="0">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Model Compression and Lightweight Architectures</a:t>
            </a:r>
            <a:r>
              <a:rPr kumimoji="0" lang="zh-CN" altLang="zh-CN" sz="1800" b="0" i="0" u="none" strike="noStrike" cap="none" normalizeH="0" baseline="0" dirty="0">
                <a:ln>
                  <a:noFill/>
                </a:ln>
                <a:solidFill>
                  <a:schemeClr val="tx1"/>
                </a:solidFill>
                <a:effectLst/>
                <a:latin typeface="Arial" panose="020B0604020202020204" pitchFamily="34" charset="0"/>
              </a:rPr>
              <a:t>: </a:t>
            </a:r>
            <a:r>
              <a:rPr kumimoji="0" lang="en-US" altLang="zh-CN" sz="1800" b="0" i="0" u="none" strike="noStrike" cap="none" normalizeH="0" baseline="0" dirty="0">
                <a:ln>
                  <a:noFill/>
                </a:ln>
                <a:solidFill>
                  <a:schemeClr val="tx1"/>
                </a:solidFill>
                <a:effectLst/>
                <a:latin typeface="Arial" panose="020B0604020202020204" pitchFamily="34" charset="0"/>
              </a:rPr>
              <a:t>B</a:t>
            </a:r>
            <a:r>
              <a:rPr kumimoji="0" lang="zh-CN" altLang="zh-CN" sz="1800" b="0" i="0" u="none" strike="noStrike" cap="none" normalizeH="0" baseline="0" dirty="0">
                <a:ln>
                  <a:noFill/>
                </a:ln>
                <a:solidFill>
                  <a:schemeClr val="tx1"/>
                </a:solidFill>
                <a:effectLst/>
                <a:latin typeface="Arial" panose="020B0604020202020204" pitchFamily="34" charset="0"/>
              </a:rPr>
              <a:t>alance computation cost and generalization</a:t>
            </a:r>
            <a:r>
              <a:rPr lang="en-US" altLang="zh-CN" dirty="0">
                <a:latin typeface="Arial" panose="020B0604020202020204" pitchFamily="34" charset="0"/>
              </a:rPr>
              <a:t>.</a:t>
            </a:r>
            <a:r>
              <a:rPr lang="zh-CN" altLang="en-US" dirty="0">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77344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02C8D-F968-69E5-BC92-10C4B8C7650F}"/>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D50C753E-870E-72A6-685F-032D743BAB21}"/>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F5B8EC33-BD05-68B3-B88D-84900F0B3E21}"/>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13CA0CE1-97A1-77CE-818A-D66A70A356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31570020-CBAF-2214-AD32-5C89C445AE1B}"/>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091A8D55-523E-6B62-FCE1-0F5C4C523A09}"/>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Conclusion</a:t>
              </a:r>
            </a:p>
          </p:txBody>
        </p:sp>
        <p:sp>
          <p:nvSpPr>
            <p:cNvPr id="14" name="矩形 13">
              <a:extLst>
                <a:ext uri="{FF2B5EF4-FFF2-40B4-BE49-F238E27FC236}">
                  <a16:creationId xmlns:a16="http://schemas.microsoft.com/office/drawing/2014/main" id="{7AC6D179-9C0C-F9AB-8135-641B84B6B406}"/>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DA7402CE-7100-6504-D177-74132E338A88}"/>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E256816A-E17D-23F1-9A80-7B8669281F7F}"/>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A8A676F0-10D5-C9A2-99A3-2F708954369A}"/>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3" name="文本框 2">
            <a:extLst>
              <a:ext uri="{FF2B5EF4-FFF2-40B4-BE49-F238E27FC236}">
                <a16:creationId xmlns:a16="http://schemas.microsoft.com/office/drawing/2014/main" id="{85C0FCC0-3EF0-DCA5-240F-FAB669BF47AA}"/>
              </a:ext>
            </a:extLst>
          </p:cNvPr>
          <p:cNvSpPr txBox="1"/>
          <p:nvPr/>
        </p:nvSpPr>
        <p:spPr>
          <a:xfrm>
            <a:off x="616985" y="2077150"/>
            <a:ext cx="9719711" cy="2536400"/>
          </a:xfrm>
          <a:prstGeom prst="rect">
            <a:avLst/>
          </a:prstGeom>
          <a:noFill/>
        </p:spPr>
        <p:txBody>
          <a:bodyPr wrap="square" rtlCol="0">
            <a:spAutoFit/>
          </a:bodyPr>
          <a:lstStyle/>
          <a:p>
            <a:pPr marL="0" marR="0" lvl="0" indent="0" algn="l" defTabSz="914400" rtl="0" eaLnBrk="0" fontAlgn="base" latinLnBrk="0" hangingPunct="0">
              <a:lnSpc>
                <a:spcPct val="150000"/>
              </a:lnSpc>
              <a:spcBef>
                <a:spcPct val="0"/>
              </a:spcBef>
              <a:spcAft>
                <a:spcPct val="0"/>
              </a:spcAft>
              <a:buClrTx/>
              <a:buSzTx/>
              <a:tabLst/>
            </a:pPr>
            <a:r>
              <a:rPr lang="en-US" altLang="zh-CN" b="0" i="0" dirty="0">
                <a:effectLst/>
                <a:latin typeface="微软雅黑" panose="020B0503020204020204" pitchFamily="34" charset="-122"/>
                <a:ea typeface="微软雅黑" panose="020B0503020204020204" pitchFamily="34" charset="-122"/>
              </a:rPr>
              <a:t>The findings of this study illustrate that modifying the feature extraction network, specifically by replacing the FPN with PAFPN, can effectively enhance the performance of the </a:t>
            </a:r>
            <a:r>
              <a:rPr lang="en-US" altLang="zh-CN" b="0" i="0" dirty="0" err="1">
                <a:effectLst/>
                <a:latin typeface="微软雅黑" panose="020B0503020204020204" pitchFamily="34" charset="-122"/>
                <a:ea typeface="微软雅黑" panose="020B0503020204020204" pitchFamily="34" charset="-122"/>
              </a:rPr>
              <a:t>CLRNet</a:t>
            </a:r>
            <a:r>
              <a:rPr lang="en-US" altLang="zh-CN" b="0" i="0" dirty="0">
                <a:effectLst/>
                <a:latin typeface="微软雅黑" panose="020B0503020204020204" pitchFamily="34" charset="-122"/>
                <a:ea typeface="微软雅黑" panose="020B0503020204020204" pitchFamily="34" charset="-122"/>
              </a:rPr>
              <a:t> model with only a slight impact on computational speed. As a direction for future research, efforts could be directed toward optimizing the PAFPN architecture to further reduce its computational overhead while maintaining or even enhancing the observed performance improvements</a:t>
            </a:r>
            <a:endParaRPr kumimoji="0" lang="zh-CN" altLang="zh-CN" sz="18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16718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descr="水中的倒影&#10;&#10;描述已自动生成"/>
          <p:cNvPicPr>
            <a:picLocks noChangeAspect="1"/>
          </p:cNvPicPr>
          <p:nvPr/>
        </p:nvPicPr>
        <p:blipFill rotWithShape="1">
          <a:blip r:embed="rId2">
            <a:alphaModFix amt="62000"/>
            <a:extLst>
              <a:ext uri="{28A0092B-C50C-407E-A947-70E740481C1C}">
                <a14:useLocalDpi xmlns:a14="http://schemas.microsoft.com/office/drawing/2010/main" val="0"/>
              </a:ext>
            </a:extLst>
          </a:blip>
          <a:srcRect b="32573"/>
          <a:stretch>
            <a:fillRect/>
          </a:stretch>
        </p:blipFill>
        <p:spPr>
          <a:xfrm>
            <a:off x="0" y="2233837"/>
            <a:ext cx="12192000" cy="4624163"/>
          </a:xfrm>
          <a:prstGeom prst="rect">
            <a:avLst/>
          </a:prstGeom>
        </p:spPr>
      </p:pic>
      <p:pic>
        <p:nvPicPr>
          <p:cNvPr id="11" name="图形 10"/>
          <p:cNvPicPr>
            <a:picLocks noChangeAspect="1"/>
          </p:cNvPicPr>
          <p:nvPr/>
        </p:nvPicPr>
        <p:blipFill>
          <a:blip r:embed="rId3"/>
          <a:stretch>
            <a:fillRect/>
          </a:stretch>
        </p:blipFill>
        <p:spPr>
          <a:xfrm>
            <a:off x="4680030" y="485484"/>
            <a:ext cx="2831940" cy="520356"/>
          </a:xfrm>
          <a:prstGeom prst="rect">
            <a:avLst/>
          </a:prstGeom>
        </p:spPr>
      </p:pic>
      <p:grpSp>
        <p:nvGrpSpPr>
          <p:cNvPr id="26" name="组合 25"/>
          <p:cNvGrpSpPr/>
          <p:nvPr/>
        </p:nvGrpSpPr>
        <p:grpSpPr>
          <a:xfrm rot="1800000">
            <a:off x="-2837565" y="-560678"/>
            <a:ext cx="8758494" cy="8561932"/>
            <a:chOff x="-1584327" y="-636879"/>
            <a:chExt cx="8758494" cy="8561932"/>
          </a:xfrm>
        </p:grpSpPr>
        <p:sp>
          <p:nvSpPr>
            <p:cNvPr id="21" name="任意多边形: 形状 20"/>
            <p:cNvSpPr/>
            <p:nvPr/>
          </p:nvSpPr>
          <p:spPr>
            <a:xfrm>
              <a:off x="-887180" y="-636879"/>
              <a:ext cx="8061347" cy="8179266"/>
            </a:xfrm>
            <a:custGeom>
              <a:avLst/>
              <a:gdLst>
                <a:gd name="connsiteX0" fmla="*/ 1517986 w 8061347"/>
                <a:gd name="connsiteY0" fmla="*/ 79814 h 8179266"/>
                <a:gd name="connsiteX1" fmla="*/ 1835341 w 8061347"/>
                <a:gd name="connsiteY1" fmla="*/ 725960 h 8179266"/>
                <a:gd name="connsiteX2" fmla="*/ 1858213 w 8061347"/>
                <a:gd name="connsiteY2" fmla="*/ 1470743 h 8179266"/>
                <a:gd name="connsiteX3" fmla="*/ 2308514 w 8061347"/>
                <a:gd name="connsiteY3" fmla="*/ 1546508 h 8179266"/>
                <a:gd name="connsiteX4" fmla="*/ 2738802 w 8061347"/>
                <a:gd name="connsiteY4" fmla="*/ 1678025 h 8179266"/>
                <a:gd name="connsiteX5" fmla="*/ 2883184 w 8061347"/>
                <a:gd name="connsiteY5" fmla="*/ 2168352 h 8179266"/>
                <a:gd name="connsiteX6" fmla="*/ 3199110 w 8061347"/>
                <a:gd name="connsiteY6" fmla="*/ 2655821 h 8179266"/>
                <a:gd name="connsiteX7" fmla="*/ 4338442 w 8061347"/>
                <a:gd name="connsiteY7" fmla="*/ 3020350 h 8179266"/>
                <a:gd name="connsiteX8" fmla="*/ 4648650 w 8061347"/>
                <a:gd name="connsiteY8" fmla="*/ 4359816 h 8179266"/>
                <a:gd name="connsiteX9" fmla="*/ 4086846 w 8061347"/>
                <a:gd name="connsiteY9" fmla="*/ 5819363 h 8179266"/>
                <a:gd name="connsiteX10" fmla="*/ 4674381 w 8061347"/>
                <a:gd name="connsiteY10" fmla="*/ 6418334 h 8179266"/>
                <a:gd name="connsiteX11" fmla="*/ 5896627 w 8061347"/>
                <a:gd name="connsiteY11" fmla="*/ 6189610 h 8179266"/>
                <a:gd name="connsiteX12" fmla="*/ 6674290 w 8061347"/>
                <a:gd name="connsiteY12" fmla="*/ 6368301 h 8179266"/>
                <a:gd name="connsiteX13" fmla="*/ 7410497 w 8061347"/>
                <a:gd name="connsiteY13" fmla="*/ 5969463 h 8179266"/>
                <a:gd name="connsiteX14" fmla="*/ 8060931 w 8061347"/>
                <a:gd name="connsiteY14" fmla="*/ 6559857 h 8179266"/>
                <a:gd name="connsiteX15" fmla="*/ 7563456 w 8061347"/>
                <a:gd name="connsiteY15" fmla="*/ 7370398 h 8179266"/>
                <a:gd name="connsiteX16" fmla="*/ 6731471 w 8061347"/>
                <a:gd name="connsiteY16" fmla="*/ 7660593 h 8179266"/>
                <a:gd name="connsiteX17" fmla="*/ 4851643 w 8061347"/>
                <a:gd name="connsiteY17" fmla="*/ 8099457 h 8179266"/>
                <a:gd name="connsiteX18" fmla="*/ 4154033 w 8061347"/>
                <a:gd name="connsiteY18" fmla="*/ 8163786 h 8179266"/>
                <a:gd name="connsiteX19" fmla="*/ 3373512 w 8061347"/>
                <a:gd name="connsiteY19" fmla="*/ 7850720 h 8179266"/>
                <a:gd name="connsiteX20" fmla="*/ 1998307 w 8061347"/>
                <a:gd name="connsiteY20" fmla="*/ 7955075 h 8179266"/>
                <a:gd name="connsiteX21" fmla="*/ 746041 w 8061347"/>
                <a:gd name="connsiteY21" fmla="*/ 7571962 h 8179266"/>
                <a:gd name="connsiteX22" fmla="*/ 764625 w 8061347"/>
                <a:gd name="connsiteY22" fmla="*/ 6579870 h 8179266"/>
                <a:gd name="connsiteX23" fmla="*/ 1091986 w 8061347"/>
                <a:gd name="connsiteY23" fmla="*/ 5610652 h 8179266"/>
                <a:gd name="connsiteX24" fmla="*/ 451558 w 8061347"/>
                <a:gd name="connsiteY24" fmla="*/ 4031025 h 8179266"/>
                <a:gd name="connsiteX25" fmla="*/ 85599 w 8061347"/>
                <a:gd name="connsiteY25" fmla="*/ 2407083 h 8179266"/>
                <a:gd name="connsiteX26" fmla="*/ 680283 w 8061347"/>
                <a:gd name="connsiteY26" fmla="*/ 1343515 h 8179266"/>
                <a:gd name="connsiteX27" fmla="*/ 581645 w 8061347"/>
                <a:gd name="connsiteY27" fmla="*/ 757409 h 8179266"/>
                <a:gd name="connsiteX28" fmla="*/ 1517986 w 8061347"/>
                <a:gd name="connsiteY28" fmla="*/ 79814 h 817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061347" h="8179266">
                  <a:moveTo>
                    <a:pt x="1517986" y="79814"/>
                  </a:moveTo>
                  <a:cubicBezTo>
                    <a:pt x="1742421" y="201324"/>
                    <a:pt x="1876797" y="472934"/>
                    <a:pt x="1835341" y="725960"/>
                  </a:cubicBezTo>
                  <a:cubicBezTo>
                    <a:pt x="1798173" y="958973"/>
                    <a:pt x="1572308" y="1299200"/>
                    <a:pt x="1858213" y="1470743"/>
                  </a:cubicBezTo>
                  <a:cubicBezTo>
                    <a:pt x="1989729" y="1550797"/>
                    <a:pt x="2154125" y="1545079"/>
                    <a:pt x="2308514" y="1546508"/>
                  </a:cubicBezTo>
                  <a:cubicBezTo>
                    <a:pt x="2462903" y="1547938"/>
                    <a:pt x="2631587" y="1566521"/>
                    <a:pt x="2738802" y="1678025"/>
                  </a:cubicBezTo>
                  <a:cubicBezTo>
                    <a:pt x="2867459" y="1809541"/>
                    <a:pt x="2853164" y="2001097"/>
                    <a:pt x="2883184" y="2168352"/>
                  </a:cubicBezTo>
                  <a:cubicBezTo>
                    <a:pt x="2920352" y="2371345"/>
                    <a:pt x="3027566" y="2537170"/>
                    <a:pt x="3199110" y="2655821"/>
                  </a:cubicBezTo>
                  <a:cubicBezTo>
                    <a:pt x="3536478" y="2887404"/>
                    <a:pt x="3975343" y="2851666"/>
                    <a:pt x="4338442" y="3020350"/>
                  </a:cubicBezTo>
                  <a:cubicBezTo>
                    <a:pt x="4871656" y="3269087"/>
                    <a:pt x="4800180" y="3882354"/>
                    <a:pt x="4648650" y="4359816"/>
                  </a:cubicBezTo>
                  <a:cubicBezTo>
                    <a:pt x="4495690" y="4841567"/>
                    <a:pt x="4116866" y="5306163"/>
                    <a:pt x="4086846" y="5819363"/>
                  </a:cubicBezTo>
                  <a:cubicBezTo>
                    <a:pt x="4068262" y="6139577"/>
                    <a:pt x="4381328" y="6381166"/>
                    <a:pt x="4674381" y="6418334"/>
                  </a:cubicBezTo>
                  <a:cubicBezTo>
                    <a:pt x="5104669" y="6474086"/>
                    <a:pt x="5476346" y="6175315"/>
                    <a:pt x="5896627" y="6189610"/>
                  </a:cubicBezTo>
                  <a:cubicBezTo>
                    <a:pt x="6158231" y="6198187"/>
                    <a:pt x="6404109" y="6429770"/>
                    <a:pt x="6674290" y="6368301"/>
                  </a:cubicBezTo>
                  <a:cubicBezTo>
                    <a:pt x="6953048" y="6305402"/>
                    <a:pt x="7126020" y="6020926"/>
                    <a:pt x="7410497" y="5969463"/>
                  </a:cubicBezTo>
                  <a:cubicBezTo>
                    <a:pt x="7737858" y="5910852"/>
                    <a:pt x="8049495" y="6228207"/>
                    <a:pt x="8060931" y="6559857"/>
                  </a:cubicBezTo>
                  <a:cubicBezTo>
                    <a:pt x="8072367" y="6891507"/>
                    <a:pt x="7846502" y="7197426"/>
                    <a:pt x="7563456" y="7370398"/>
                  </a:cubicBezTo>
                  <a:cubicBezTo>
                    <a:pt x="7311859" y="7524788"/>
                    <a:pt x="7018806" y="7593405"/>
                    <a:pt x="6731471" y="7660593"/>
                  </a:cubicBezTo>
                  <a:cubicBezTo>
                    <a:pt x="6105338" y="7806404"/>
                    <a:pt x="5477776" y="7953646"/>
                    <a:pt x="4851643" y="8099457"/>
                  </a:cubicBezTo>
                  <a:cubicBezTo>
                    <a:pt x="4622919" y="8152349"/>
                    <a:pt x="4385617" y="8206671"/>
                    <a:pt x="4154033" y="8163786"/>
                  </a:cubicBezTo>
                  <a:cubicBezTo>
                    <a:pt x="3878135" y="8112323"/>
                    <a:pt x="3642263" y="7930773"/>
                    <a:pt x="3373512" y="7850720"/>
                  </a:cubicBezTo>
                  <a:cubicBezTo>
                    <a:pt x="2927499" y="7719203"/>
                    <a:pt x="2457185" y="7879310"/>
                    <a:pt x="1998307" y="7955075"/>
                  </a:cubicBezTo>
                  <a:cubicBezTo>
                    <a:pt x="1539428" y="8030840"/>
                    <a:pt x="981913" y="7972230"/>
                    <a:pt x="746041" y="7571962"/>
                  </a:cubicBezTo>
                  <a:cubicBezTo>
                    <a:pt x="571639" y="7276050"/>
                    <a:pt x="641685" y="6898655"/>
                    <a:pt x="764625" y="6579870"/>
                  </a:cubicBezTo>
                  <a:cubicBezTo>
                    <a:pt x="888994" y="6259657"/>
                    <a:pt x="1063396" y="5950879"/>
                    <a:pt x="1091986" y="5610652"/>
                  </a:cubicBezTo>
                  <a:cubicBezTo>
                    <a:pt x="1140590" y="5033123"/>
                    <a:pt x="767484" y="4517064"/>
                    <a:pt x="451558" y="4031025"/>
                  </a:cubicBezTo>
                  <a:cubicBezTo>
                    <a:pt x="135633" y="3544986"/>
                    <a:pt x="-147414" y="2937437"/>
                    <a:pt x="85599" y="2407083"/>
                  </a:cubicBezTo>
                  <a:cubicBezTo>
                    <a:pt x="251425" y="2029688"/>
                    <a:pt x="657410" y="1755219"/>
                    <a:pt x="680283" y="1343515"/>
                  </a:cubicBezTo>
                  <a:cubicBezTo>
                    <a:pt x="691719" y="1144811"/>
                    <a:pt x="607377" y="954684"/>
                    <a:pt x="581645" y="757409"/>
                  </a:cubicBezTo>
                  <a:cubicBezTo>
                    <a:pt x="520176" y="245639"/>
                    <a:pt x="1029087" y="-183219"/>
                    <a:pt x="1517986" y="79814"/>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sp>
          <p:nvSpPr>
            <p:cNvPr id="22" name="任意多边形: 形状 21"/>
            <p:cNvSpPr/>
            <p:nvPr/>
          </p:nvSpPr>
          <p:spPr>
            <a:xfrm>
              <a:off x="-1584327" y="234558"/>
              <a:ext cx="8595502" cy="7690495"/>
            </a:xfrm>
            <a:custGeom>
              <a:avLst/>
              <a:gdLst>
                <a:gd name="connsiteX0" fmla="*/ 2012141 w 8595502"/>
                <a:gd name="connsiteY0" fmla="*/ 1511344 h 7690495"/>
                <a:gd name="connsiteX1" fmla="*/ 3420225 w 8595502"/>
                <a:gd name="connsiteY1" fmla="*/ 2173214 h 7690495"/>
                <a:gd name="connsiteX2" fmla="*/ 3886251 w 8595502"/>
                <a:gd name="connsiteY2" fmla="*/ 3345426 h 7690495"/>
                <a:gd name="connsiteX3" fmla="*/ 3846224 w 8595502"/>
                <a:gd name="connsiteY3" fmla="*/ 4650584 h 7690495"/>
                <a:gd name="connsiteX4" fmla="*/ 4535256 w 8595502"/>
                <a:gd name="connsiteY4" fmla="*/ 5678413 h 7690495"/>
                <a:gd name="connsiteX5" fmla="*/ 6236393 w 8595502"/>
                <a:gd name="connsiteY5" fmla="*/ 5485427 h 7690495"/>
                <a:gd name="connsiteX6" fmla="*/ 7239922 w 8595502"/>
                <a:gd name="connsiteY6" fmla="*/ 5745601 h 7690495"/>
                <a:gd name="connsiteX7" fmla="*/ 8254886 w 8595502"/>
                <a:gd name="connsiteY7" fmla="*/ 5649823 h 7690495"/>
                <a:gd name="connsiteX8" fmla="*/ 8572241 w 8595502"/>
                <a:gd name="connsiteY8" fmla="*/ 6386029 h 7690495"/>
                <a:gd name="connsiteX9" fmla="*/ 7984705 w 8595502"/>
                <a:gd name="connsiteY9" fmla="*/ 6999295 h 7690495"/>
                <a:gd name="connsiteX10" fmla="*/ 7131277 w 8595502"/>
                <a:gd name="connsiteY10" fmla="*/ 7190852 h 7690495"/>
                <a:gd name="connsiteX11" fmla="*/ 4513813 w 8595502"/>
                <a:gd name="connsiteY11" fmla="*/ 7515355 h 7690495"/>
                <a:gd name="connsiteX12" fmla="*/ 3031394 w 8595502"/>
                <a:gd name="connsiteY12" fmla="*/ 7674032 h 7690495"/>
                <a:gd name="connsiteX13" fmla="*/ 1743390 w 8595502"/>
                <a:gd name="connsiteY13" fmla="*/ 7473898 h 7690495"/>
                <a:gd name="connsiteX14" fmla="*/ 1052928 w 8595502"/>
                <a:gd name="connsiteY14" fmla="*/ 6576156 h 7690495"/>
                <a:gd name="connsiteX15" fmla="*/ 446809 w 8595502"/>
                <a:gd name="connsiteY15" fmla="*/ 4481900 h 7690495"/>
                <a:gd name="connsiteX16" fmla="*/ 652661 w 8595502"/>
                <a:gd name="connsiteY16" fmla="*/ 3285386 h 7690495"/>
                <a:gd name="connsiteX17" fmla="*/ 35105 w 8595502"/>
                <a:gd name="connsiteY17" fmla="*/ 1717196 h 7690495"/>
                <a:gd name="connsiteX18" fmla="*/ 343883 w 8595502"/>
                <a:gd name="connsiteY18" fmla="*/ 464930 h 7690495"/>
                <a:gd name="connsiteX19" fmla="*/ 1544686 w 8595502"/>
                <a:gd name="connsiteY19" fmla="*/ 111837 h 7690495"/>
                <a:gd name="connsiteX20" fmla="*/ 2012141 w 8595502"/>
                <a:gd name="connsiteY20" fmla="*/ 1511344 h 769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95502" h="7690495">
                  <a:moveTo>
                    <a:pt x="2012141" y="1511344"/>
                  </a:moveTo>
                  <a:cubicBezTo>
                    <a:pt x="2336644" y="1925906"/>
                    <a:pt x="2999944" y="1858719"/>
                    <a:pt x="3420225" y="2173214"/>
                  </a:cubicBezTo>
                  <a:cubicBezTo>
                    <a:pt x="3769030" y="2434818"/>
                    <a:pt x="3884821" y="2909420"/>
                    <a:pt x="3886251" y="3345426"/>
                  </a:cubicBezTo>
                  <a:cubicBezTo>
                    <a:pt x="3887680" y="3781432"/>
                    <a:pt x="3799050" y="4217437"/>
                    <a:pt x="3846224" y="4650584"/>
                  </a:cubicBezTo>
                  <a:cubicBezTo>
                    <a:pt x="3893398" y="5083730"/>
                    <a:pt x="4122123" y="5539749"/>
                    <a:pt x="4535256" y="5678413"/>
                  </a:cubicBezTo>
                  <a:cubicBezTo>
                    <a:pt x="5084195" y="5861393"/>
                    <a:pt x="5661724" y="5418239"/>
                    <a:pt x="6236393" y="5485427"/>
                  </a:cubicBezTo>
                  <a:cubicBezTo>
                    <a:pt x="6580910" y="5525454"/>
                    <a:pt x="6892547" y="5747030"/>
                    <a:pt x="7239922" y="5745601"/>
                  </a:cubicBezTo>
                  <a:cubicBezTo>
                    <a:pt x="7584437" y="5744171"/>
                    <a:pt x="7934671" y="5522595"/>
                    <a:pt x="8254886" y="5649823"/>
                  </a:cubicBezTo>
                  <a:cubicBezTo>
                    <a:pt x="8526496" y="5758467"/>
                    <a:pt x="8650865" y="6104412"/>
                    <a:pt x="8572241" y="6386029"/>
                  </a:cubicBezTo>
                  <a:cubicBezTo>
                    <a:pt x="8492187" y="6667646"/>
                    <a:pt x="8252027" y="6880645"/>
                    <a:pt x="7984705" y="6999295"/>
                  </a:cubicBezTo>
                  <a:cubicBezTo>
                    <a:pt x="7717384" y="7117947"/>
                    <a:pt x="7421472" y="7155114"/>
                    <a:pt x="7131277" y="7190852"/>
                  </a:cubicBezTo>
                  <a:cubicBezTo>
                    <a:pt x="6259266" y="7299496"/>
                    <a:pt x="5387254" y="7406710"/>
                    <a:pt x="4513813" y="7515355"/>
                  </a:cubicBezTo>
                  <a:cubicBezTo>
                    <a:pt x="4020626" y="7576824"/>
                    <a:pt x="3527440" y="7636865"/>
                    <a:pt x="3031394" y="7674032"/>
                  </a:cubicBezTo>
                  <a:cubicBezTo>
                    <a:pt x="2589670" y="7706911"/>
                    <a:pt x="2115067" y="7712629"/>
                    <a:pt x="1743390" y="7473898"/>
                  </a:cubicBezTo>
                  <a:cubicBezTo>
                    <a:pt x="1421746" y="7268047"/>
                    <a:pt x="1230190" y="6914954"/>
                    <a:pt x="1052928" y="6576156"/>
                  </a:cubicBezTo>
                  <a:cubicBezTo>
                    <a:pt x="708412" y="5921433"/>
                    <a:pt x="355319" y="5213817"/>
                    <a:pt x="446809" y="4481900"/>
                  </a:cubicBezTo>
                  <a:cubicBezTo>
                    <a:pt x="498272" y="4078773"/>
                    <a:pt x="684110" y="3689942"/>
                    <a:pt x="652661" y="3285386"/>
                  </a:cubicBezTo>
                  <a:cubicBezTo>
                    <a:pt x="609775" y="2722152"/>
                    <a:pt x="162333" y="2267563"/>
                    <a:pt x="35105" y="1717196"/>
                  </a:cubicBezTo>
                  <a:cubicBezTo>
                    <a:pt x="-64962" y="1282619"/>
                    <a:pt x="52259" y="802298"/>
                    <a:pt x="343883" y="464930"/>
                  </a:cubicBezTo>
                  <a:cubicBezTo>
                    <a:pt x="635506" y="126133"/>
                    <a:pt x="1120116" y="-168350"/>
                    <a:pt x="1544686" y="111837"/>
                  </a:cubicBezTo>
                  <a:cubicBezTo>
                    <a:pt x="2057886" y="449206"/>
                    <a:pt x="1659048" y="1061043"/>
                    <a:pt x="2012141" y="1511344"/>
                  </a:cubicBezTo>
                  <a:close/>
                </a:path>
              </a:pathLst>
            </a:custGeom>
            <a:solidFill>
              <a:srgbClr val="4AA89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sp>
          <p:nvSpPr>
            <p:cNvPr id="23" name="任意多边形: 形状 22"/>
            <p:cNvSpPr/>
            <p:nvPr/>
          </p:nvSpPr>
          <p:spPr>
            <a:xfrm>
              <a:off x="-521860" y="5673108"/>
              <a:ext cx="6450634" cy="1731437"/>
            </a:xfrm>
            <a:custGeom>
              <a:avLst/>
              <a:gdLst>
                <a:gd name="connsiteX0" fmla="*/ 1161243 w 6450634"/>
                <a:gd name="connsiteY0" fmla="*/ 211272 h 1731437"/>
                <a:gd name="connsiteX1" fmla="*/ 1647282 w 6450634"/>
                <a:gd name="connsiteY1" fmla="*/ 1131 h 1731437"/>
                <a:gd name="connsiteX2" fmla="*/ 2440670 w 6450634"/>
                <a:gd name="connsiteY2" fmla="*/ 422842 h 1731437"/>
                <a:gd name="connsiteX3" fmla="*/ 3628607 w 6450634"/>
                <a:gd name="connsiteY3" fmla="*/ 394251 h 1731437"/>
                <a:gd name="connsiteX4" fmla="*/ 4374820 w 6450634"/>
                <a:gd name="connsiteY4" fmla="*/ 791659 h 1731437"/>
                <a:gd name="connsiteX5" fmla="*/ 5175355 w 6450634"/>
                <a:gd name="connsiteY5" fmla="*/ 937471 h 1731437"/>
                <a:gd name="connsiteX6" fmla="*/ 5607073 w 6450634"/>
                <a:gd name="connsiteY6" fmla="*/ 580090 h 1731437"/>
                <a:gd name="connsiteX7" fmla="*/ 6218910 w 6450634"/>
                <a:gd name="connsiteY7" fmla="*/ 554358 h 1731437"/>
                <a:gd name="connsiteX8" fmla="*/ 6424762 w 6450634"/>
                <a:gd name="connsiteY8" fmla="*/ 1114733 h 1731437"/>
                <a:gd name="connsiteX9" fmla="*/ 5831508 w 6450634"/>
                <a:gd name="connsiteY9" fmla="*/ 1464967 h 1731437"/>
                <a:gd name="connsiteX10" fmla="*/ 5103879 w 6450634"/>
                <a:gd name="connsiteY10" fmla="*/ 1397779 h 1731437"/>
                <a:gd name="connsiteX11" fmla="*/ 3914513 w 6450634"/>
                <a:gd name="connsiteY11" fmla="*/ 1610778 h 1731437"/>
                <a:gd name="connsiteX12" fmla="*/ 2717998 w 6450634"/>
                <a:gd name="connsiteY12" fmla="*/ 1669389 h 1731437"/>
                <a:gd name="connsiteX13" fmla="*/ 1743061 w 6450634"/>
                <a:gd name="connsiteY13" fmla="*/ 1264833 h 1731437"/>
                <a:gd name="connsiteX14" fmla="*/ 758116 w 6450634"/>
                <a:gd name="connsiteY14" fmla="*/ 1329162 h 1731437"/>
                <a:gd name="connsiteX15" fmla="*/ 96245 w 6450634"/>
                <a:gd name="connsiteY15" fmla="*/ 888867 h 1731437"/>
                <a:gd name="connsiteX16" fmla="*/ 24769 w 6450634"/>
                <a:gd name="connsiteY16" fmla="*/ 384244 h 1731437"/>
                <a:gd name="connsiteX17" fmla="*/ 1161243 w 6450634"/>
                <a:gd name="connsiteY17" fmla="*/ 211272 h 1731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450634" h="1731437">
                  <a:moveTo>
                    <a:pt x="1161243" y="211272"/>
                  </a:moveTo>
                  <a:cubicBezTo>
                    <a:pt x="1327068" y="148372"/>
                    <a:pt x="1470021" y="13997"/>
                    <a:pt x="1647282" y="1131"/>
                  </a:cubicBezTo>
                  <a:cubicBezTo>
                    <a:pt x="1951771" y="-21741"/>
                    <a:pt x="2157624" y="308480"/>
                    <a:pt x="2440670" y="422842"/>
                  </a:cubicBezTo>
                  <a:cubicBezTo>
                    <a:pt x="2812347" y="572942"/>
                    <a:pt x="3234058" y="327063"/>
                    <a:pt x="3628607" y="394251"/>
                  </a:cubicBezTo>
                  <a:cubicBezTo>
                    <a:pt x="3908794" y="441425"/>
                    <a:pt x="4136089" y="638700"/>
                    <a:pt x="4374820" y="791659"/>
                  </a:cubicBezTo>
                  <a:cubicBezTo>
                    <a:pt x="4613551" y="946048"/>
                    <a:pt x="4920900" y="1063269"/>
                    <a:pt x="5175355" y="937471"/>
                  </a:cubicBezTo>
                  <a:cubicBezTo>
                    <a:pt x="5344040" y="854559"/>
                    <a:pt x="5451254" y="684445"/>
                    <a:pt x="5607073" y="580090"/>
                  </a:cubicBezTo>
                  <a:cubicBezTo>
                    <a:pt x="5785763" y="460009"/>
                    <a:pt x="6035931" y="441425"/>
                    <a:pt x="6218910" y="554358"/>
                  </a:cubicBezTo>
                  <a:cubicBezTo>
                    <a:pt x="6403319" y="667291"/>
                    <a:pt x="6500527" y="913169"/>
                    <a:pt x="6424762" y="1114733"/>
                  </a:cubicBezTo>
                  <a:cubicBezTo>
                    <a:pt x="6338990" y="1342027"/>
                    <a:pt x="6074528" y="1454960"/>
                    <a:pt x="5831508" y="1464967"/>
                  </a:cubicBezTo>
                  <a:cubicBezTo>
                    <a:pt x="5588488" y="1474973"/>
                    <a:pt x="5348328" y="1409215"/>
                    <a:pt x="5103879" y="1397779"/>
                  </a:cubicBezTo>
                  <a:cubicBezTo>
                    <a:pt x="4699323" y="1377765"/>
                    <a:pt x="4304773" y="1507853"/>
                    <a:pt x="3914513" y="1610778"/>
                  </a:cubicBezTo>
                  <a:cubicBezTo>
                    <a:pt x="3522822" y="1713704"/>
                    <a:pt x="3103970" y="1790899"/>
                    <a:pt x="2717998" y="1669389"/>
                  </a:cubicBezTo>
                  <a:cubicBezTo>
                    <a:pt x="2380630" y="1562174"/>
                    <a:pt x="2093295" y="1310577"/>
                    <a:pt x="1743061" y="1264833"/>
                  </a:cubicBezTo>
                  <a:cubicBezTo>
                    <a:pt x="1415699" y="1221947"/>
                    <a:pt x="1086908" y="1367758"/>
                    <a:pt x="758116" y="1329162"/>
                  </a:cubicBezTo>
                  <a:cubicBezTo>
                    <a:pt x="485077" y="1296282"/>
                    <a:pt x="232050" y="1127598"/>
                    <a:pt x="96245" y="888867"/>
                  </a:cubicBezTo>
                  <a:cubicBezTo>
                    <a:pt x="10474" y="737337"/>
                    <a:pt x="-29553" y="551499"/>
                    <a:pt x="24769" y="384244"/>
                  </a:cubicBezTo>
                  <a:cubicBezTo>
                    <a:pt x="190594" y="-133244"/>
                    <a:pt x="831022" y="337070"/>
                    <a:pt x="1161243" y="211272"/>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grpSp>
      <p:grpSp>
        <p:nvGrpSpPr>
          <p:cNvPr id="31" name="组合 30"/>
          <p:cNvGrpSpPr/>
          <p:nvPr/>
        </p:nvGrpSpPr>
        <p:grpSpPr>
          <a:xfrm rot="1052935">
            <a:off x="7906655" y="-839703"/>
            <a:ext cx="6256476" cy="9581246"/>
            <a:chOff x="8032341" y="-899399"/>
            <a:chExt cx="6256476" cy="9581246"/>
          </a:xfrm>
        </p:grpSpPr>
        <p:sp>
          <p:nvSpPr>
            <p:cNvPr id="28" name="任意多边形: 形状 27"/>
            <p:cNvSpPr/>
            <p:nvPr/>
          </p:nvSpPr>
          <p:spPr>
            <a:xfrm>
              <a:off x="8249140" y="-453104"/>
              <a:ext cx="6039677" cy="9134951"/>
            </a:xfrm>
            <a:custGeom>
              <a:avLst/>
              <a:gdLst>
                <a:gd name="connsiteX0" fmla="*/ 380115 w 6039677"/>
                <a:gd name="connsiteY0" fmla="*/ 1994961 h 9134951"/>
                <a:gd name="connsiteX1" fmla="*/ 2055333 w 6039677"/>
                <a:gd name="connsiteY1" fmla="*/ 2817368 h 9134951"/>
                <a:gd name="connsiteX2" fmla="*/ 2499220 w 6039677"/>
                <a:gd name="connsiteY2" fmla="*/ 4025896 h 9134951"/>
                <a:gd name="connsiteX3" fmla="*/ 2479458 w 6039677"/>
                <a:gd name="connsiteY3" fmla="*/ 5346916 h 9134951"/>
                <a:gd name="connsiteX4" fmla="*/ 3032797 w 6039677"/>
                <a:gd name="connsiteY4" fmla="*/ 6500718 h 9134951"/>
                <a:gd name="connsiteX5" fmla="*/ 3601337 w 6039677"/>
                <a:gd name="connsiteY5" fmla="*/ 6784988 h 9134951"/>
                <a:gd name="connsiteX6" fmla="*/ 4025462 w 6039677"/>
                <a:gd name="connsiteY6" fmla="*/ 7233436 h 9134951"/>
                <a:gd name="connsiteX7" fmla="*/ 3812640 w 6039677"/>
                <a:gd name="connsiteY7" fmla="*/ 8168335 h 9134951"/>
                <a:gd name="connsiteX8" fmla="*/ 4128834 w 6039677"/>
                <a:gd name="connsiteY8" fmla="*/ 8969460 h 9134951"/>
                <a:gd name="connsiteX9" fmla="*/ 4984685 w 6039677"/>
                <a:gd name="connsiteY9" fmla="*/ 9057629 h 9134951"/>
                <a:gd name="connsiteX10" fmla="*/ 5583628 w 6039677"/>
                <a:gd name="connsiteY10" fmla="*/ 7750291 h 9134951"/>
                <a:gd name="connsiteX11" fmla="*/ 5484818 w 6039677"/>
                <a:gd name="connsiteY11" fmla="*/ 6231650 h 9134951"/>
                <a:gd name="connsiteX12" fmla="*/ 5908943 w 6039677"/>
                <a:gd name="connsiteY12" fmla="*/ 4915190 h 9134951"/>
                <a:gd name="connsiteX13" fmla="*/ 5598830 w 6039677"/>
                <a:gd name="connsiteY13" fmla="*/ 1614920 h 9134951"/>
                <a:gd name="connsiteX14" fmla="*/ 4986205 w 6039677"/>
                <a:gd name="connsiteY14" fmla="*/ 473280 h 9134951"/>
                <a:gd name="connsiteX15" fmla="*/ 4247406 w 6039677"/>
                <a:gd name="connsiteY15" fmla="*/ 263497 h 9134951"/>
                <a:gd name="connsiteX16" fmla="*/ 3052559 w 6039677"/>
                <a:gd name="connsiteY16" fmla="*/ 628336 h 9134951"/>
                <a:gd name="connsiteX17" fmla="*/ 2099418 w 6039677"/>
                <a:gd name="connsiteY17" fmla="*/ 374469 h 9134951"/>
                <a:gd name="connsiteX18" fmla="*/ 1173639 w 6039677"/>
                <a:gd name="connsiteY18" fmla="*/ 11151 h 9134951"/>
                <a:gd name="connsiteX19" fmla="*/ 380115 w 6039677"/>
                <a:gd name="connsiteY19" fmla="*/ 1994961 h 913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039677" h="9134951">
                  <a:moveTo>
                    <a:pt x="380115" y="1994961"/>
                  </a:moveTo>
                  <a:cubicBezTo>
                    <a:pt x="855925" y="2403884"/>
                    <a:pt x="1599284" y="2387162"/>
                    <a:pt x="2055333" y="2817368"/>
                  </a:cubicBezTo>
                  <a:cubicBezTo>
                    <a:pt x="2376087" y="3119880"/>
                    <a:pt x="2487059" y="3585049"/>
                    <a:pt x="2499220" y="4025896"/>
                  </a:cubicBezTo>
                  <a:cubicBezTo>
                    <a:pt x="2512902" y="4466743"/>
                    <a:pt x="2444494" y="4907589"/>
                    <a:pt x="2479458" y="5346916"/>
                  </a:cubicBezTo>
                  <a:cubicBezTo>
                    <a:pt x="2514422" y="5786243"/>
                    <a:pt x="2672519" y="6246851"/>
                    <a:pt x="3032797" y="6500718"/>
                  </a:cubicBezTo>
                  <a:cubicBezTo>
                    <a:pt x="3206095" y="6622331"/>
                    <a:pt x="3412837" y="6687698"/>
                    <a:pt x="3601337" y="6784988"/>
                  </a:cubicBezTo>
                  <a:cubicBezTo>
                    <a:pt x="3789838" y="6882279"/>
                    <a:pt x="3970737" y="7028214"/>
                    <a:pt x="4025462" y="7233436"/>
                  </a:cubicBezTo>
                  <a:cubicBezTo>
                    <a:pt x="4107552" y="7546589"/>
                    <a:pt x="3867366" y="7849101"/>
                    <a:pt x="3812640" y="8168335"/>
                  </a:cubicBezTo>
                  <a:cubicBezTo>
                    <a:pt x="3762475" y="8466287"/>
                    <a:pt x="3888648" y="8787040"/>
                    <a:pt x="4128834" y="8969460"/>
                  </a:cubicBezTo>
                  <a:cubicBezTo>
                    <a:pt x="4369019" y="9151879"/>
                    <a:pt x="4712576" y="9186843"/>
                    <a:pt x="4984685" y="9057629"/>
                  </a:cubicBezTo>
                  <a:cubicBezTo>
                    <a:pt x="5443774" y="8840246"/>
                    <a:pt x="5604911" y="8258025"/>
                    <a:pt x="5583628" y="7750291"/>
                  </a:cubicBezTo>
                  <a:cubicBezTo>
                    <a:pt x="5563866" y="7242557"/>
                    <a:pt x="5416411" y="6736343"/>
                    <a:pt x="5484818" y="6231650"/>
                  </a:cubicBezTo>
                  <a:cubicBezTo>
                    <a:pt x="5547145" y="5774081"/>
                    <a:pt x="5779730" y="5357557"/>
                    <a:pt x="5908943" y="4915190"/>
                  </a:cubicBezTo>
                  <a:cubicBezTo>
                    <a:pt x="6223616" y="3838916"/>
                    <a:pt x="5910463" y="2691195"/>
                    <a:pt x="5598830" y="1614920"/>
                  </a:cubicBezTo>
                  <a:cubicBezTo>
                    <a:pt x="5475697" y="1192316"/>
                    <a:pt x="5334322" y="740828"/>
                    <a:pt x="4986205" y="473280"/>
                  </a:cubicBezTo>
                  <a:cubicBezTo>
                    <a:pt x="4777943" y="313663"/>
                    <a:pt x="4507354" y="236134"/>
                    <a:pt x="4247406" y="263497"/>
                  </a:cubicBezTo>
                  <a:cubicBezTo>
                    <a:pt x="3830882" y="306062"/>
                    <a:pt x="3469083" y="593372"/>
                    <a:pt x="3052559" y="628336"/>
                  </a:cubicBezTo>
                  <a:cubicBezTo>
                    <a:pt x="2721164" y="657219"/>
                    <a:pt x="2397369" y="521925"/>
                    <a:pt x="2099418" y="374469"/>
                  </a:cubicBezTo>
                  <a:cubicBezTo>
                    <a:pt x="1799946" y="227013"/>
                    <a:pt x="1501994" y="58276"/>
                    <a:pt x="1173639" y="11151"/>
                  </a:cubicBezTo>
                  <a:cubicBezTo>
                    <a:pt x="85203" y="-142386"/>
                    <a:pt x="-393648" y="1329130"/>
                    <a:pt x="380115" y="1994961"/>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sp>
          <p:nvSpPr>
            <p:cNvPr id="29" name="任意多边形: 形状 28"/>
            <p:cNvSpPr/>
            <p:nvPr/>
          </p:nvSpPr>
          <p:spPr>
            <a:xfrm>
              <a:off x="8032341" y="-867604"/>
              <a:ext cx="5660597" cy="8675620"/>
            </a:xfrm>
            <a:custGeom>
              <a:avLst/>
              <a:gdLst>
                <a:gd name="connsiteX0" fmla="*/ 111 w 5660597"/>
                <a:gd name="connsiteY0" fmla="*/ 731827 h 8675620"/>
                <a:gd name="connsiteX1" fmla="*/ 673543 w 5660597"/>
                <a:gd name="connsiteY1" fmla="*/ 1622641 h 8675620"/>
                <a:gd name="connsiteX2" fmla="*/ 2227148 w 5660597"/>
                <a:gd name="connsiteY2" fmla="*/ 1805061 h 8675620"/>
                <a:gd name="connsiteX3" fmla="*/ 3162048 w 5660597"/>
                <a:gd name="connsiteY3" fmla="*/ 2495214 h 8675620"/>
                <a:gd name="connsiteX4" fmla="*/ 3335346 w 5660597"/>
                <a:gd name="connsiteY4" fmla="*/ 3644456 h 8675620"/>
                <a:gd name="connsiteX5" fmla="*/ 3133164 w 5660597"/>
                <a:gd name="connsiteY5" fmla="*/ 4263161 h 8675620"/>
                <a:gd name="connsiteX6" fmla="*/ 3203092 w 5660597"/>
                <a:gd name="connsiteY6" fmla="*/ 4889468 h 8675620"/>
                <a:gd name="connsiteX7" fmla="*/ 3900846 w 5660597"/>
                <a:gd name="connsiteY7" fmla="*/ 5565939 h 8675620"/>
                <a:gd name="connsiteX8" fmla="*/ 3745790 w 5660597"/>
                <a:gd name="connsiteY8" fmla="*/ 6490197 h 8675620"/>
                <a:gd name="connsiteX9" fmla="*/ 4422262 w 5660597"/>
                <a:gd name="connsiteY9" fmla="*/ 6946245 h 8675620"/>
                <a:gd name="connsiteX10" fmla="*/ 4347774 w 5660597"/>
                <a:gd name="connsiteY10" fmla="*/ 7422056 h 8675620"/>
                <a:gd name="connsiteX11" fmla="*/ 4074145 w 5660597"/>
                <a:gd name="connsiteY11" fmla="*/ 7844661 h 8675620"/>
                <a:gd name="connsiteX12" fmla="*/ 4613802 w 5660597"/>
                <a:gd name="connsiteY12" fmla="*/ 8667068 h 8675620"/>
                <a:gd name="connsiteX13" fmla="*/ 5527419 w 5660597"/>
                <a:gd name="connsiteY13" fmla="*/ 8148693 h 8675620"/>
                <a:gd name="connsiteX14" fmla="*/ 5586706 w 5660597"/>
                <a:gd name="connsiteY14" fmla="*/ 7054177 h 8675620"/>
                <a:gd name="connsiteX15" fmla="*/ 5244669 w 5660597"/>
                <a:gd name="connsiteY15" fmla="*/ 5930778 h 8675620"/>
                <a:gd name="connsiteX16" fmla="*/ 5518298 w 5660597"/>
                <a:gd name="connsiteY16" fmla="*/ 4720730 h 8675620"/>
                <a:gd name="connsiteX17" fmla="*/ 5519819 w 5660597"/>
                <a:gd name="connsiteY17" fmla="*/ 3507641 h 8675620"/>
                <a:gd name="connsiteX18" fmla="*/ 4926955 w 5660597"/>
                <a:gd name="connsiteY18" fmla="*/ 2758202 h 8675620"/>
                <a:gd name="connsiteX19" fmla="*/ 4957359 w 5660597"/>
                <a:gd name="connsiteY19" fmla="*/ 1724492 h 8675620"/>
                <a:gd name="connsiteX20" fmla="*/ 4853987 w 5660597"/>
                <a:gd name="connsiteY20" fmla="*/ 712065 h 8675620"/>
                <a:gd name="connsiteX21" fmla="*/ 3671302 w 5660597"/>
                <a:gd name="connsiteY21" fmla="*/ 509883 h 8675620"/>
                <a:gd name="connsiteX22" fmla="*/ 2692317 w 5660597"/>
                <a:gd name="connsiteY22" fmla="*/ 646698 h 8675620"/>
                <a:gd name="connsiteX23" fmla="*/ 1783261 w 5660597"/>
                <a:gd name="connsiteY23" fmla="*/ 268178 h 8675620"/>
                <a:gd name="connsiteX24" fmla="*/ 197732 w 5660597"/>
                <a:gd name="connsiteY24" fmla="*/ 237775 h 8675620"/>
                <a:gd name="connsiteX25" fmla="*/ 111 w 5660597"/>
                <a:gd name="connsiteY25" fmla="*/ 731827 h 8675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660597" h="8675620">
                  <a:moveTo>
                    <a:pt x="111" y="731827"/>
                  </a:moveTo>
                  <a:cubicBezTo>
                    <a:pt x="6192" y="1107307"/>
                    <a:pt x="308704" y="1476706"/>
                    <a:pt x="673543" y="1622641"/>
                  </a:cubicBezTo>
                  <a:cubicBezTo>
                    <a:pt x="1159994" y="1818742"/>
                    <a:pt x="1717894" y="1678887"/>
                    <a:pt x="2227148" y="1805061"/>
                  </a:cubicBezTo>
                  <a:cubicBezTo>
                    <a:pt x="2613269" y="1900831"/>
                    <a:pt x="2956826" y="2154698"/>
                    <a:pt x="3162048" y="2495214"/>
                  </a:cubicBezTo>
                  <a:cubicBezTo>
                    <a:pt x="3367269" y="2835730"/>
                    <a:pt x="3431116" y="3258335"/>
                    <a:pt x="3335346" y="3644456"/>
                  </a:cubicBezTo>
                  <a:cubicBezTo>
                    <a:pt x="3283660" y="3854238"/>
                    <a:pt x="3186370" y="4051859"/>
                    <a:pt x="3133164" y="4263161"/>
                  </a:cubicBezTo>
                  <a:cubicBezTo>
                    <a:pt x="3079959" y="4472944"/>
                    <a:pt x="3078439" y="4711609"/>
                    <a:pt x="3203092" y="4889468"/>
                  </a:cubicBezTo>
                  <a:cubicBezTo>
                    <a:pt x="3393112" y="5160056"/>
                    <a:pt x="3838519" y="5240625"/>
                    <a:pt x="3900846" y="5565939"/>
                  </a:cubicBezTo>
                  <a:cubicBezTo>
                    <a:pt x="3961653" y="5882133"/>
                    <a:pt x="3592253" y="6207447"/>
                    <a:pt x="3745790" y="6490197"/>
                  </a:cubicBezTo>
                  <a:cubicBezTo>
                    <a:pt x="3878044" y="6734943"/>
                    <a:pt x="4288488" y="6701500"/>
                    <a:pt x="4422262" y="6946245"/>
                  </a:cubicBezTo>
                  <a:cubicBezTo>
                    <a:pt x="4502830" y="7093701"/>
                    <a:pt x="4440504" y="7280681"/>
                    <a:pt x="4347774" y="7422056"/>
                  </a:cubicBezTo>
                  <a:cubicBezTo>
                    <a:pt x="4255044" y="7561911"/>
                    <a:pt x="4130390" y="7686564"/>
                    <a:pt x="4074145" y="7844661"/>
                  </a:cubicBezTo>
                  <a:cubicBezTo>
                    <a:pt x="3947971" y="8197338"/>
                    <a:pt x="4244403" y="8609302"/>
                    <a:pt x="4613802" y="8667068"/>
                  </a:cubicBezTo>
                  <a:cubicBezTo>
                    <a:pt x="4983201" y="8724834"/>
                    <a:pt x="5358681" y="8483129"/>
                    <a:pt x="5527419" y="8148693"/>
                  </a:cubicBezTo>
                  <a:cubicBezTo>
                    <a:pt x="5697677" y="7815778"/>
                    <a:pt x="5690076" y="7412935"/>
                    <a:pt x="5586706" y="7054177"/>
                  </a:cubicBezTo>
                  <a:cubicBezTo>
                    <a:pt x="5478774" y="6675657"/>
                    <a:pt x="5272032" y="6321460"/>
                    <a:pt x="5244669" y="5930778"/>
                  </a:cubicBezTo>
                  <a:cubicBezTo>
                    <a:pt x="5215786" y="5515774"/>
                    <a:pt x="5390605" y="5117492"/>
                    <a:pt x="5518298" y="4720730"/>
                  </a:cubicBezTo>
                  <a:cubicBezTo>
                    <a:pt x="5645992" y="4323968"/>
                    <a:pt x="5725040" y="3870960"/>
                    <a:pt x="5519819" y="3507641"/>
                  </a:cubicBezTo>
                  <a:cubicBezTo>
                    <a:pt x="5361721" y="3229452"/>
                    <a:pt x="5057689" y="3050073"/>
                    <a:pt x="4926955" y="2758202"/>
                  </a:cubicBezTo>
                  <a:cubicBezTo>
                    <a:pt x="4782540" y="2437448"/>
                    <a:pt x="4879830" y="2066528"/>
                    <a:pt x="4957359" y="1724492"/>
                  </a:cubicBezTo>
                  <a:cubicBezTo>
                    <a:pt x="5034887" y="1380936"/>
                    <a:pt x="5077451" y="984174"/>
                    <a:pt x="4853987" y="712065"/>
                  </a:cubicBezTo>
                  <a:cubicBezTo>
                    <a:pt x="4586439" y="385230"/>
                    <a:pt x="4081745" y="408033"/>
                    <a:pt x="3671302" y="509883"/>
                  </a:cubicBezTo>
                  <a:cubicBezTo>
                    <a:pt x="3358148" y="587412"/>
                    <a:pt x="3014592" y="716625"/>
                    <a:pt x="2692317" y="646698"/>
                  </a:cubicBezTo>
                  <a:cubicBezTo>
                    <a:pt x="2370043" y="576770"/>
                    <a:pt x="2076652" y="411073"/>
                    <a:pt x="1783261" y="268178"/>
                  </a:cubicBezTo>
                  <a:cubicBezTo>
                    <a:pt x="1334813" y="50795"/>
                    <a:pt x="597535" y="-192431"/>
                    <a:pt x="197732" y="237775"/>
                  </a:cubicBezTo>
                  <a:cubicBezTo>
                    <a:pt x="56357" y="391311"/>
                    <a:pt x="-2929" y="563089"/>
                    <a:pt x="111" y="731827"/>
                  </a:cubicBezTo>
                  <a:close/>
                </a:path>
              </a:pathLst>
            </a:custGeom>
            <a:solidFill>
              <a:srgbClr val="4AA89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sp>
          <p:nvSpPr>
            <p:cNvPr id="30" name="任意多边形: 形状 29"/>
            <p:cNvSpPr/>
            <p:nvPr/>
          </p:nvSpPr>
          <p:spPr>
            <a:xfrm>
              <a:off x="9960759" y="-899399"/>
              <a:ext cx="3532175" cy="3492835"/>
            </a:xfrm>
            <a:custGeom>
              <a:avLst/>
              <a:gdLst>
                <a:gd name="connsiteX0" fmla="*/ 778 w 3532175"/>
                <a:gd name="connsiteY0" fmla="*/ 756021 h 3492835"/>
                <a:gd name="connsiteX1" fmla="*/ 303290 w 3532175"/>
                <a:gd name="connsiteY1" fmla="*/ 1271356 h 3492835"/>
                <a:gd name="connsiteX2" fmla="*/ 847508 w 3532175"/>
                <a:gd name="connsiteY2" fmla="*/ 1435533 h 3492835"/>
                <a:gd name="connsiteX3" fmla="*/ 1344601 w 3532175"/>
                <a:gd name="connsiteY3" fmla="*/ 1692440 h 3492835"/>
                <a:gd name="connsiteX4" fmla="*/ 1492057 w 3532175"/>
                <a:gd name="connsiteY4" fmla="*/ 2209295 h 3492835"/>
                <a:gd name="connsiteX5" fmla="*/ 1729202 w 3532175"/>
                <a:gd name="connsiteY5" fmla="*/ 2679025 h 3492835"/>
                <a:gd name="connsiteX6" fmla="*/ 2206533 w 3532175"/>
                <a:gd name="connsiteY6" fmla="*/ 2815839 h 3492835"/>
                <a:gd name="connsiteX7" fmla="*/ 2509045 w 3532175"/>
                <a:gd name="connsiteY7" fmla="*/ 3179158 h 3492835"/>
                <a:gd name="connsiteX8" fmla="*/ 2855642 w 3532175"/>
                <a:gd name="connsiteY8" fmla="*/ 3487751 h 3492835"/>
                <a:gd name="connsiteX9" fmla="*/ 3194638 w 3532175"/>
                <a:gd name="connsiteY9" fmla="*/ 3366138 h 3492835"/>
                <a:gd name="connsiteX10" fmla="*/ 3383138 w 3532175"/>
                <a:gd name="connsiteY10" fmla="*/ 3046904 h 3492835"/>
                <a:gd name="connsiteX11" fmla="*/ 3349694 w 3532175"/>
                <a:gd name="connsiteY11" fmla="*/ 1323041 h 3492835"/>
                <a:gd name="connsiteX12" fmla="*/ 3130791 w 3532175"/>
                <a:gd name="connsiteY12" fmla="*/ 762102 h 3492835"/>
                <a:gd name="connsiteX13" fmla="*/ 2993976 w 3532175"/>
                <a:gd name="connsiteY13" fmla="*/ 158598 h 3492835"/>
                <a:gd name="connsiteX14" fmla="*/ 2501444 w 3532175"/>
                <a:gd name="connsiteY14" fmla="*/ 9622 h 3492835"/>
                <a:gd name="connsiteX15" fmla="*/ 2001311 w 3532175"/>
                <a:gd name="connsiteY15" fmla="*/ 208763 h 3492835"/>
                <a:gd name="connsiteX16" fmla="*/ 1484456 w 3532175"/>
                <a:gd name="connsiteY16" fmla="*/ 345578 h 3492835"/>
                <a:gd name="connsiteX17" fmla="*/ 1052730 w 3532175"/>
                <a:gd name="connsiteY17" fmla="*/ 202682 h 3492835"/>
                <a:gd name="connsiteX18" fmla="*/ 278968 w 3532175"/>
                <a:gd name="connsiteY18" fmla="*/ 182920 h 3492835"/>
                <a:gd name="connsiteX19" fmla="*/ 778 w 3532175"/>
                <a:gd name="connsiteY19" fmla="*/ 756021 h 349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32175" h="3492835">
                  <a:moveTo>
                    <a:pt x="778" y="756021"/>
                  </a:moveTo>
                  <a:cubicBezTo>
                    <a:pt x="11419" y="962763"/>
                    <a:pt x="128472" y="1160384"/>
                    <a:pt x="303290" y="1271356"/>
                  </a:cubicBezTo>
                  <a:cubicBezTo>
                    <a:pt x="464427" y="1371686"/>
                    <a:pt x="660528" y="1396009"/>
                    <a:pt x="847508" y="1435533"/>
                  </a:cubicBezTo>
                  <a:cubicBezTo>
                    <a:pt x="1034488" y="1475057"/>
                    <a:pt x="1230589" y="1540424"/>
                    <a:pt x="1344601" y="1692440"/>
                  </a:cubicBezTo>
                  <a:cubicBezTo>
                    <a:pt x="1452533" y="1836856"/>
                    <a:pt x="1466214" y="2029916"/>
                    <a:pt x="1492057" y="2209295"/>
                  </a:cubicBezTo>
                  <a:cubicBezTo>
                    <a:pt x="1517900" y="2388674"/>
                    <a:pt x="1574145" y="2584775"/>
                    <a:pt x="1729202" y="2679025"/>
                  </a:cubicBezTo>
                  <a:cubicBezTo>
                    <a:pt x="1872097" y="2765674"/>
                    <a:pt x="2059077" y="2739831"/>
                    <a:pt x="2206533" y="2815839"/>
                  </a:cubicBezTo>
                  <a:cubicBezTo>
                    <a:pt x="2347908" y="2888807"/>
                    <a:pt x="2426956" y="3042343"/>
                    <a:pt x="2509045" y="3179158"/>
                  </a:cubicBezTo>
                  <a:cubicBezTo>
                    <a:pt x="2589613" y="3317493"/>
                    <a:pt x="2699065" y="3460388"/>
                    <a:pt x="2855642" y="3487751"/>
                  </a:cubicBezTo>
                  <a:cubicBezTo>
                    <a:pt x="2978775" y="3510553"/>
                    <a:pt x="3106468" y="3454307"/>
                    <a:pt x="3194638" y="3366138"/>
                  </a:cubicBezTo>
                  <a:cubicBezTo>
                    <a:pt x="3282807" y="3277968"/>
                    <a:pt x="3339053" y="3162436"/>
                    <a:pt x="3383138" y="3046904"/>
                  </a:cubicBezTo>
                  <a:cubicBezTo>
                    <a:pt x="3592920" y="2496606"/>
                    <a:pt x="3580759" y="1865739"/>
                    <a:pt x="3349694" y="1323041"/>
                  </a:cubicBezTo>
                  <a:cubicBezTo>
                    <a:pt x="3270646" y="1137582"/>
                    <a:pt x="3167275" y="959723"/>
                    <a:pt x="3130791" y="762102"/>
                  </a:cubicBezTo>
                  <a:cubicBezTo>
                    <a:pt x="3092787" y="556880"/>
                    <a:pt x="3124710" y="322775"/>
                    <a:pt x="2993976" y="158598"/>
                  </a:cubicBezTo>
                  <a:cubicBezTo>
                    <a:pt x="2881485" y="18743"/>
                    <a:pt x="2679303" y="-20781"/>
                    <a:pt x="2501444" y="9622"/>
                  </a:cubicBezTo>
                  <a:cubicBezTo>
                    <a:pt x="2323585" y="41545"/>
                    <a:pt x="2162448" y="131235"/>
                    <a:pt x="2001311" y="208763"/>
                  </a:cubicBezTo>
                  <a:cubicBezTo>
                    <a:pt x="1838653" y="287812"/>
                    <a:pt x="1663835" y="357739"/>
                    <a:pt x="1484456" y="345578"/>
                  </a:cubicBezTo>
                  <a:cubicBezTo>
                    <a:pt x="1332440" y="334936"/>
                    <a:pt x="1191065" y="266529"/>
                    <a:pt x="1052730" y="202682"/>
                  </a:cubicBezTo>
                  <a:cubicBezTo>
                    <a:pt x="788222" y="79549"/>
                    <a:pt x="544996" y="33945"/>
                    <a:pt x="278968" y="182920"/>
                  </a:cubicBezTo>
                  <a:cubicBezTo>
                    <a:pt x="88947" y="289332"/>
                    <a:pt x="-9863" y="546239"/>
                    <a:pt x="778" y="756021"/>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Lato Black" panose="020F0A02020204030203" pitchFamily="34" charset="0"/>
              </a:endParaRPr>
            </a:p>
          </p:txBody>
        </p:sp>
      </p:grpSp>
      <p:sp>
        <p:nvSpPr>
          <p:cNvPr id="33" name="文本框 32"/>
          <p:cNvSpPr txBox="1"/>
          <p:nvPr/>
        </p:nvSpPr>
        <p:spPr>
          <a:xfrm>
            <a:off x="3687148" y="2707011"/>
            <a:ext cx="4808416" cy="830997"/>
          </a:xfrm>
          <a:prstGeom prst="rect">
            <a:avLst/>
          </a:prstGeom>
          <a:noFill/>
        </p:spPr>
        <p:txBody>
          <a:bodyPr wrap="square" rtlCol="0">
            <a:spAutoFit/>
          </a:bodyPr>
          <a:lstStyle/>
          <a:p>
            <a:pPr algn="ctr"/>
            <a:r>
              <a:rPr lang="en-US" altLang="zh-CN" sz="4800" dirty="0">
                <a:gradFill>
                  <a:gsLst>
                    <a:gs pos="0">
                      <a:srgbClr val="66BAAB"/>
                    </a:gs>
                    <a:gs pos="100000">
                      <a:srgbClr val="4AA898"/>
                    </a:gs>
                  </a:gsLst>
                  <a:lin ang="2700000" scaled="0"/>
                </a:gradFill>
                <a:latin typeface="Arial Black" panose="020B0A04020102020204" pitchFamily="34" charset="0"/>
              </a:rPr>
              <a:t>THANK YOU</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D759208-06CF-CD2E-5584-DA0603AD0D6E}"/>
              </a:ext>
            </a:extLst>
          </p:cNvPr>
          <p:cNvSpPr txBox="1"/>
          <p:nvPr/>
        </p:nvSpPr>
        <p:spPr>
          <a:xfrm>
            <a:off x="343593" y="299258"/>
            <a:ext cx="11321934" cy="1200329"/>
          </a:xfrm>
          <a:prstGeom prst="rect">
            <a:avLst/>
          </a:prstGeom>
          <a:noFill/>
        </p:spPr>
        <p:txBody>
          <a:bodyPr wrap="square" rtlCol="0">
            <a:spAutoFit/>
          </a:bodyPr>
          <a:lstStyle/>
          <a:p>
            <a:r>
              <a:rPr lang="en-US" altLang="zh-CN" dirty="0"/>
              <a:t>Changelog </a:t>
            </a:r>
          </a:p>
          <a:p>
            <a:endParaRPr lang="en-US" altLang="zh-CN" dirty="0"/>
          </a:p>
          <a:p>
            <a:endParaRPr lang="en-US" altLang="zh-CN" dirty="0"/>
          </a:p>
          <a:p>
            <a:pPr marL="285750" indent="-285750">
              <a:buFontTx/>
              <a:buChar char="-"/>
            </a:pPr>
            <a:r>
              <a:rPr lang="zh-CN" altLang="en-US" dirty="0"/>
              <a:t>加入</a:t>
            </a:r>
            <a:r>
              <a:rPr lang="en-US" altLang="zh-CN" dirty="0"/>
              <a:t>future work</a:t>
            </a:r>
            <a:r>
              <a:rPr lang="zh-CN" altLang="en-US" dirty="0"/>
              <a:t>和</a:t>
            </a:r>
            <a:r>
              <a:rPr lang="en-US" altLang="zh-CN" dirty="0"/>
              <a:t>conclusion</a:t>
            </a:r>
            <a:r>
              <a:rPr lang="zh-CN" altLang="en-US" dirty="0"/>
              <a:t>，添加备注</a:t>
            </a:r>
            <a:endParaRPr lang="en-US" altLang="zh-CN" dirty="0"/>
          </a:p>
        </p:txBody>
      </p:sp>
    </p:spTree>
    <p:extLst>
      <p:ext uri="{BB962C8B-B14F-4D97-AF65-F5344CB8AC3E}">
        <p14:creationId xmlns:p14="http://schemas.microsoft.com/office/powerpoint/2010/main" val="1778827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7AC0B5"/>
              </a:gs>
              <a:gs pos="100000">
                <a:srgbClr val="4AA898"/>
              </a:gs>
            </a:gsLst>
            <a:lin ang="2700000" scaled="0"/>
          </a:gradFill>
          <a:ln>
            <a:noFill/>
          </a:ln>
        </p:spPr>
      </p:pic>
      <p:sp>
        <p:nvSpPr>
          <p:cNvPr id="13" name="文本框 12"/>
          <p:cNvSpPr txBox="1"/>
          <p:nvPr/>
        </p:nvSpPr>
        <p:spPr>
          <a:xfrm>
            <a:off x="519611" y="2868407"/>
            <a:ext cx="2255850" cy="1938992"/>
          </a:xfrm>
          <a:prstGeom prst="rect">
            <a:avLst/>
          </a:prstGeom>
          <a:noFill/>
        </p:spPr>
        <p:txBody>
          <a:bodyPr wrap="square" rtlCol="0">
            <a:spAutoFit/>
          </a:bodyPr>
          <a:lstStyle/>
          <a:p>
            <a:pPr algn="r"/>
            <a:r>
              <a:rPr lang="en-US" altLang="zh-CN" sz="8000" dirty="0">
                <a:gradFill>
                  <a:gsLst>
                    <a:gs pos="0">
                      <a:srgbClr val="7AC0B5"/>
                    </a:gs>
                    <a:gs pos="100000">
                      <a:srgbClr val="4AA898"/>
                    </a:gs>
                  </a:gsLst>
                  <a:lin ang="2700000" scaled="0"/>
                </a:gradFill>
                <a:latin typeface="Akrobat Black" panose="00000A00000000000000" pitchFamily="50" charset="0"/>
              </a:rPr>
              <a:t>01</a:t>
            </a:r>
          </a:p>
          <a:p>
            <a:pPr algn="r"/>
            <a:endParaRPr lang="en-US" altLang="zh-CN" sz="4000" dirty="0">
              <a:solidFill>
                <a:srgbClr val="06383C"/>
              </a:solidFill>
              <a:latin typeface="汉仪瑞虎宋W" panose="00020600040101010101" pitchFamily="18" charset="-122"/>
              <a:ea typeface="汉仪瑞虎宋W" panose="00020600040101010101" pitchFamily="18" charset="-122"/>
            </a:endParaRPr>
          </a:p>
        </p:txBody>
      </p:sp>
      <p:sp>
        <p:nvSpPr>
          <p:cNvPr id="14" name="任意多边形: 形状 13"/>
          <p:cNvSpPr/>
          <p:nvPr/>
        </p:nvSpPr>
        <p:spPr>
          <a:xfrm>
            <a:off x="0" y="5725116"/>
            <a:ext cx="12192000" cy="1132885"/>
          </a:xfrm>
          <a:custGeom>
            <a:avLst/>
            <a:gdLst>
              <a:gd name="connsiteX0" fmla="*/ 9685027 w 12192000"/>
              <a:gd name="connsiteY0" fmla="*/ 99 h 1132885"/>
              <a:gd name="connsiteX1" fmla="*/ 11617411 w 12192000"/>
              <a:gd name="connsiteY1" fmla="*/ 569004 h 1132885"/>
              <a:gd name="connsiteX2" fmla="*/ 12125125 w 12192000"/>
              <a:gd name="connsiteY2" fmla="*/ 556893 h 1132885"/>
              <a:gd name="connsiteX3" fmla="*/ 12192000 w 12192000"/>
              <a:gd name="connsiteY3" fmla="*/ 548451 h 1132885"/>
              <a:gd name="connsiteX4" fmla="*/ 12192000 w 12192000"/>
              <a:gd name="connsiteY4" fmla="*/ 1132885 h 1132885"/>
              <a:gd name="connsiteX5" fmla="*/ 0 w 12192000"/>
              <a:gd name="connsiteY5" fmla="*/ 1132885 h 1132885"/>
              <a:gd name="connsiteX6" fmla="*/ 0 w 12192000"/>
              <a:gd name="connsiteY6" fmla="*/ 655684 h 1132885"/>
              <a:gd name="connsiteX7" fmla="*/ 185744 w 12192000"/>
              <a:gd name="connsiteY7" fmla="*/ 612581 h 1132885"/>
              <a:gd name="connsiteX8" fmla="*/ 1818091 w 12192000"/>
              <a:gd name="connsiteY8" fmla="*/ 386124 h 1132885"/>
              <a:gd name="connsiteX9" fmla="*/ 4088851 w 12192000"/>
              <a:gd name="connsiteY9" fmla="*/ 828084 h 1132885"/>
              <a:gd name="connsiteX10" fmla="*/ 5704291 w 12192000"/>
              <a:gd name="connsiteY10" fmla="*/ 294684 h 1132885"/>
              <a:gd name="connsiteX11" fmla="*/ 7578811 w 12192000"/>
              <a:gd name="connsiteY11" fmla="*/ 767124 h 1132885"/>
              <a:gd name="connsiteX12" fmla="*/ 9499051 w 12192000"/>
              <a:gd name="connsiteY12" fmla="*/ 5124 h 1132885"/>
              <a:gd name="connsiteX13" fmla="*/ 9685027 w 12192000"/>
              <a:gd name="connsiteY13" fmla="*/ 99 h 1132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1132885">
                <a:moveTo>
                  <a:pt x="9685027" y="99"/>
                </a:moveTo>
                <a:cubicBezTo>
                  <a:pt x="10572489" y="8071"/>
                  <a:pt x="10848267" y="492804"/>
                  <a:pt x="11617411" y="569004"/>
                </a:cubicBezTo>
                <a:cubicBezTo>
                  <a:pt x="11771240" y="584244"/>
                  <a:pt x="11943106" y="576624"/>
                  <a:pt x="12125125" y="556893"/>
                </a:cubicBezTo>
                <a:lnTo>
                  <a:pt x="12192000" y="548451"/>
                </a:lnTo>
                <a:lnTo>
                  <a:pt x="12192000" y="1132885"/>
                </a:lnTo>
                <a:lnTo>
                  <a:pt x="0" y="1132885"/>
                </a:lnTo>
                <a:lnTo>
                  <a:pt x="0" y="655684"/>
                </a:lnTo>
                <a:lnTo>
                  <a:pt x="185744" y="612581"/>
                </a:lnTo>
                <a:cubicBezTo>
                  <a:pt x="655565" y="504234"/>
                  <a:pt x="1278976" y="370884"/>
                  <a:pt x="1818091" y="386124"/>
                </a:cubicBezTo>
                <a:cubicBezTo>
                  <a:pt x="2536911" y="406444"/>
                  <a:pt x="3441151" y="843324"/>
                  <a:pt x="4088851" y="828084"/>
                </a:cubicBezTo>
                <a:cubicBezTo>
                  <a:pt x="4736552" y="812844"/>
                  <a:pt x="5122631" y="304844"/>
                  <a:pt x="5704291" y="294684"/>
                </a:cubicBezTo>
                <a:cubicBezTo>
                  <a:pt x="6285952" y="284524"/>
                  <a:pt x="6946351" y="815384"/>
                  <a:pt x="7578811" y="767124"/>
                </a:cubicBezTo>
                <a:cubicBezTo>
                  <a:pt x="8211271" y="718864"/>
                  <a:pt x="8460191" y="68624"/>
                  <a:pt x="9499051" y="5124"/>
                </a:cubicBezTo>
                <a:cubicBezTo>
                  <a:pt x="9563980" y="1155"/>
                  <a:pt x="9625863" y="-433"/>
                  <a:pt x="9685027" y="99"/>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p:cNvSpPr/>
          <p:nvPr/>
        </p:nvSpPr>
        <p:spPr>
          <a:xfrm>
            <a:off x="6210088" y="1531551"/>
            <a:ext cx="6552294" cy="4336522"/>
          </a:xfrm>
          <a:custGeom>
            <a:avLst/>
            <a:gdLst>
              <a:gd name="connsiteX0" fmla="*/ 1089872 w 6552294"/>
              <a:gd name="connsiteY0" fmla="*/ 373449 h 4336522"/>
              <a:gd name="connsiteX1" fmla="*/ 84032 w 6552294"/>
              <a:gd name="connsiteY1" fmla="*/ 175329 h 4336522"/>
              <a:gd name="connsiteX2" fmla="*/ 3025352 w 6552294"/>
              <a:gd name="connsiteY2" fmla="*/ 2583249 h 4336522"/>
              <a:gd name="connsiteX3" fmla="*/ 6317192 w 6552294"/>
              <a:gd name="connsiteY3" fmla="*/ 4305369 h 4336522"/>
              <a:gd name="connsiteX4" fmla="*/ 6027632 w 6552294"/>
              <a:gd name="connsiteY4" fmla="*/ 3528129 h 433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2294" h="4336522">
                <a:moveTo>
                  <a:pt x="1089872" y="373449"/>
                </a:moveTo>
                <a:cubicBezTo>
                  <a:pt x="425662" y="90239"/>
                  <a:pt x="-238548" y="-192971"/>
                  <a:pt x="84032" y="175329"/>
                </a:cubicBezTo>
                <a:cubicBezTo>
                  <a:pt x="406612" y="543629"/>
                  <a:pt x="1986492" y="1894909"/>
                  <a:pt x="3025352" y="2583249"/>
                </a:cubicBezTo>
                <a:cubicBezTo>
                  <a:pt x="4064212" y="3271589"/>
                  <a:pt x="5816812" y="4147889"/>
                  <a:pt x="6317192" y="4305369"/>
                </a:cubicBezTo>
                <a:cubicBezTo>
                  <a:pt x="6817572" y="4462849"/>
                  <a:pt x="6422602" y="3995489"/>
                  <a:pt x="6027632" y="3528129"/>
                </a:cubicBezTo>
              </a:path>
            </a:pathLst>
          </a:custGeom>
          <a:noFill/>
          <a:ln w="19050">
            <a:gradFill>
              <a:gsLst>
                <a:gs pos="53000">
                  <a:srgbClr val="4AA898"/>
                </a:gs>
                <a:gs pos="0">
                  <a:srgbClr val="7AC0B5"/>
                </a:gs>
                <a:gs pos="100000">
                  <a:srgbClr val="66BAA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5" name="图形 14"/>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sp>
        <p:nvSpPr>
          <p:cNvPr id="16" name="矩形 15"/>
          <p:cNvSpPr/>
          <p:nvPr/>
        </p:nvSpPr>
        <p:spPr>
          <a:xfrm rot="5400000">
            <a:off x="2211501" y="3046827"/>
            <a:ext cx="1565796"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p>
        </p:txBody>
      </p:sp>
      <p:grpSp>
        <p:nvGrpSpPr>
          <p:cNvPr id="17" name="组合 16"/>
          <p:cNvGrpSpPr/>
          <p:nvPr/>
        </p:nvGrpSpPr>
        <p:grpSpPr>
          <a:xfrm>
            <a:off x="6379571" y="1772149"/>
            <a:ext cx="499840" cy="499834"/>
            <a:chOff x="7719249" y="5265420"/>
            <a:chExt cx="499840" cy="499834"/>
          </a:xfrm>
        </p:grpSpPr>
        <p:sp>
          <p:nvSpPr>
            <p:cNvPr id="18" name="椭圆 17"/>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椭圆 18"/>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p:cNvSpPr txBox="1"/>
          <p:nvPr/>
        </p:nvSpPr>
        <p:spPr>
          <a:xfrm>
            <a:off x="3149868" y="3288160"/>
            <a:ext cx="5400675" cy="584775"/>
          </a:xfrm>
          <a:prstGeom prst="rect">
            <a:avLst/>
          </a:prstGeom>
          <a:noFill/>
        </p:spPr>
        <p:txBody>
          <a:bodyPr wrap="square" rtlCol="0">
            <a:spAutoFit/>
          </a:bodyPr>
          <a:lstStyle/>
          <a:p>
            <a:pPr lvl="0">
              <a:defRPr/>
            </a:pPr>
            <a:r>
              <a:rPr lang="en-US" altLang="zh-CN" sz="3200" dirty="0">
                <a:solidFill>
                  <a:srgbClr val="06383C"/>
                </a:solidFill>
                <a:latin typeface="微软雅黑" panose="020B0503020204020204" pitchFamily="34" charset="-122"/>
                <a:ea typeface="微软雅黑" panose="020B0503020204020204" pitchFamily="34" charset="-122"/>
              </a:rPr>
              <a:t>Introduction</a:t>
            </a:r>
            <a:endParaRPr kumimoji="0" lang="en-US" altLang="zh-CN" sz="3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02BED2-B200-AF7D-225D-BDEF07C78F83}"/>
            </a:ext>
          </a:extLst>
        </p:cNvPr>
        <p:cNvGrpSpPr/>
        <p:nvPr/>
      </p:nvGrpSpPr>
      <p:grpSpPr>
        <a:xfrm>
          <a:off x="0" y="0"/>
          <a:ext cx="0" cy="0"/>
          <a:chOff x="0" y="0"/>
          <a:chExt cx="0" cy="0"/>
        </a:xfrm>
      </p:grpSpPr>
      <p:pic>
        <p:nvPicPr>
          <p:cNvPr id="9" name="图片 8" descr="图片包含 游戏机, 男人&#10;&#10;描述已自动生成">
            <a:extLst>
              <a:ext uri="{FF2B5EF4-FFF2-40B4-BE49-F238E27FC236}">
                <a16:creationId xmlns:a16="http://schemas.microsoft.com/office/drawing/2014/main" id="{2C5CF86B-427B-E25A-2168-951C0C4D9D81}"/>
              </a:ext>
            </a:extLst>
          </p:cNvPr>
          <p:cNvPicPr>
            <a:picLocks noChangeAspect="1"/>
          </p:cNvPicPr>
          <p:nvPr/>
        </p:nvPicPr>
        <p:blipFill>
          <a:blip r:embed="rId3">
            <a:alphaModFix amt="38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任意多边形: 形状 21">
            <a:extLst>
              <a:ext uri="{FF2B5EF4-FFF2-40B4-BE49-F238E27FC236}">
                <a16:creationId xmlns:a16="http://schemas.microsoft.com/office/drawing/2014/main" id="{E90F54D1-48F9-D1D0-C131-78075A025D03}"/>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DF6A28DE-13DC-45A1-BC88-25FF2AE55E0E}"/>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8370EBE7-6CDB-47C3-FCC8-0BF03FAF368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F4278E5C-24BF-301C-DE75-1899382BBA50}"/>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5D6193BF-8D73-6323-DE8D-DB950BEF0090}"/>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Introduction</a:t>
              </a:r>
            </a:p>
          </p:txBody>
        </p:sp>
        <p:sp>
          <p:nvSpPr>
            <p:cNvPr id="14" name="矩形 13">
              <a:extLst>
                <a:ext uri="{FF2B5EF4-FFF2-40B4-BE49-F238E27FC236}">
                  <a16:creationId xmlns:a16="http://schemas.microsoft.com/office/drawing/2014/main" id="{BE19056A-1C2C-4664-4720-295F2A33FB62}"/>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E9D4A1DE-1628-9F71-BB07-A149550787F5}"/>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3C8638E8-109E-E15E-BD39-9CC816DE0243}"/>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B70562A0-26ED-0CF6-9B11-3821795BBA20}"/>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026" name="Picture 2">
            <a:extLst>
              <a:ext uri="{FF2B5EF4-FFF2-40B4-BE49-F238E27FC236}">
                <a16:creationId xmlns:a16="http://schemas.microsoft.com/office/drawing/2014/main" id="{F10E7C1D-EB42-33F4-F0CD-DFA9F7B95A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2695" y="2712886"/>
            <a:ext cx="9656692" cy="2501961"/>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A9F37EB3-9CC6-13BC-A5E0-347BB2C0ECED}"/>
              </a:ext>
            </a:extLst>
          </p:cNvPr>
          <p:cNvSpPr txBox="1"/>
          <p:nvPr/>
        </p:nvSpPr>
        <p:spPr>
          <a:xfrm>
            <a:off x="1859778" y="1638379"/>
            <a:ext cx="8472443" cy="707886"/>
          </a:xfrm>
          <a:prstGeom prst="rect">
            <a:avLst/>
          </a:prstGeom>
          <a:noFill/>
        </p:spPr>
        <p:txBody>
          <a:bodyPr wrap="square" rtlCol="0">
            <a:spAutoFit/>
          </a:bodyPr>
          <a:lstStyle/>
          <a:p>
            <a:pPr indent="457200" algn="ctr"/>
            <a:r>
              <a:rPr lang="en-US" altLang="zh-CN" sz="4000" b="1" dirty="0">
                <a:latin typeface="微软雅黑" panose="020B0503020204020204" pitchFamily="34" charset="-122"/>
                <a:ea typeface="微软雅黑" panose="020B0503020204020204" pitchFamily="34" charset="-122"/>
              </a:rPr>
              <a:t>Lane Detection</a:t>
            </a:r>
          </a:p>
        </p:txBody>
      </p:sp>
    </p:spTree>
    <p:extLst>
      <p:ext uri="{BB962C8B-B14F-4D97-AF65-F5344CB8AC3E}">
        <p14:creationId xmlns:p14="http://schemas.microsoft.com/office/powerpoint/2010/main" val="1605736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0773C-240A-3333-4DDB-FF12523ED00F}"/>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A09DD6D4-F4CB-CB6C-3885-E36CE9B0F7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7AC0B5"/>
              </a:gs>
              <a:gs pos="100000">
                <a:srgbClr val="4AA898"/>
              </a:gs>
            </a:gsLst>
            <a:lin ang="2700000" scaled="0"/>
          </a:gradFill>
          <a:ln>
            <a:noFill/>
          </a:ln>
        </p:spPr>
      </p:pic>
      <p:sp>
        <p:nvSpPr>
          <p:cNvPr id="13" name="文本框 12">
            <a:extLst>
              <a:ext uri="{FF2B5EF4-FFF2-40B4-BE49-F238E27FC236}">
                <a16:creationId xmlns:a16="http://schemas.microsoft.com/office/drawing/2014/main" id="{5BEF2D95-799E-6FD0-DF67-9D1ED6B62DAC}"/>
              </a:ext>
            </a:extLst>
          </p:cNvPr>
          <p:cNvSpPr txBox="1"/>
          <p:nvPr/>
        </p:nvSpPr>
        <p:spPr>
          <a:xfrm>
            <a:off x="519611" y="2868407"/>
            <a:ext cx="2255850" cy="1938992"/>
          </a:xfrm>
          <a:prstGeom prst="rect">
            <a:avLst/>
          </a:prstGeom>
          <a:noFill/>
        </p:spPr>
        <p:txBody>
          <a:bodyPr wrap="square" rtlCol="0">
            <a:spAutoFit/>
          </a:bodyPr>
          <a:lstStyle/>
          <a:p>
            <a:pPr algn="r"/>
            <a:r>
              <a:rPr lang="en-US" altLang="zh-CN" sz="8000" dirty="0">
                <a:gradFill>
                  <a:gsLst>
                    <a:gs pos="0">
                      <a:srgbClr val="7AC0B5"/>
                    </a:gs>
                    <a:gs pos="100000">
                      <a:srgbClr val="4AA898"/>
                    </a:gs>
                  </a:gsLst>
                  <a:lin ang="2700000" scaled="0"/>
                </a:gradFill>
                <a:latin typeface="Akrobat Black" panose="00000A00000000000000" pitchFamily="50" charset="0"/>
              </a:rPr>
              <a:t>02</a:t>
            </a:r>
          </a:p>
          <a:p>
            <a:pPr algn="r"/>
            <a:endParaRPr lang="en-US" altLang="zh-CN" sz="4000" dirty="0">
              <a:solidFill>
                <a:srgbClr val="06383C"/>
              </a:solidFill>
              <a:latin typeface="汉仪瑞虎宋W" panose="00020600040101010101" pitchFamily="18" charset="-122"/>
              <a:ea typeface="汉仪瑞虎宋W" panose="00020600040101010101" pitchFamily="18" charset="-122"/>
            </a:endParaRPr>
          </a:p>
        </p:txBody>
      </p:sp>
      <p:sp>
        <p:nvSpPr>
          <p:cNvPr id="14" name="任意多边形: 形状 13">
            <a:extLst>
              <a:ext uri="{FF2B5EF4-FFF2-40B4-BE49-F238E27FC236}">
                <a16:creationId xmlns:a16="http://schemas.microsoft.com/office/drawing/2014/main" id="{DAF30FED-AC8C-44BA-DC59-1F0ECC6A700B}"/>
              </a:ext>
            </a:extLst>
          </p:cNvPr>
          <p:cNvSpPr/>
          <p:nvPr/>
        </p:nvSpPr>
        <p:spPr>
          <a:xfrm>
            <a:off x="0" y="5725116"/>
            <a:ext cx="12192000" cy="1132885"/>
          </a:xfrm>
          <a:custGeom>
            <a:avLst/>
            <a:gdLst>
              <a:gd name="connsiteX0" fmla="*/ 9685027 w 12192000"/>
              <a:gd name="connsiteY0" fmla="*/ 99 h 1132885"/>
              <a:gd name="connsiteX1" fmla="*/ 11617411 w 12192000"/>
              <a:gd name="connsiteY1" fmla="*/ 569004 h 1132885"/>
              <a:gd name="connsiteX2" fmla="*/ 12125125 w 12192000"/>
              <a:gd name="connsiteY2" fmla="*/ 556893 h 1132885"/>
              <a:gd name="connsiteX3" fmla="*/ 12192000 w 12192000"/>
              <a:gd name="connsiteY3" fmla="*/ 548451 h 1132885"/>
              <a:gd name="connsiteX4" fmla="*/ 12192000 w 12192000"/>
              <a:gd name="connsiteY4" fmla="*/ 1132885 h 1132885"/>
              <a:gd name="connsiteX5" fmla="*/ 0 w 12192000"/>
              <a:gd name="connsiteY5" fmla="*/ 1132885 h 1132885"/>
              <a:gd name="connsiteX6" fmla="*/ 0 w 12192000"/>
              <a:gd name="connsiteY6" fmla="*/ 655684 h 1132885"/>
              <a:gd name="connsiteX7" fmla="*/ 185744 w 12192000"/>
              <a:gd name="connsiteY7" fmla="*/ 612581 h 1132885"/>
              <a:gd name="connsiteX8" fmla="*/ 1818091 w 12192000"/>
              <a:gd name="connsiteY8" fmla="*/ 386124 h 1132885"/>
              <a:gd name="connsiteX9" fmla="*/ 4088851 w 12192000"/>
              <a:gd name="connsiteY9" fmla="*/ 828084 h 1132885"/>
              <a:gd name="connsiteX10" fmla="*/ 5704291 w 12192000"/>
              <a:gd name="connsiteY10" fmla="*/ 294684 h 1132885"/>
              <a:gd name="connsiteX11" fmla="*/ 7578811 w 12192000"/>
              <a:gd name="connsiteY11" fmla="*/ 767124 h 1132885"/>
              <a:gd name="connsiteX12" fmla="*/ 9499051 w 12192000"/>
              <a:gd name="connsiteY12" fmla="*/ 5124 h 1132885"/>
              <a:gd name="connsiteX13" fmla="*/ 9685027 w 12192000"/>
              <a:gd name="connsiteY13" fmla="*/ 99 h 1132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1132885">
                <a:moveTo>
                  <a:pt x="9685027" y="99"/>
                </a:moveTo>
                <a:cubicBezTo>
                  <a:pt x="10572489" y="8071"/>
                  <a:pt x="10848267" y="492804"/>
                  <a:pt x="11617411" y="569004"/>
                </a:cubicBezTo>
                <a:cubicBezTo>
                  <a:pt x="11771240" y="584244"/>
                  <a:pt x="11943106" y="576624"/>
                  <a:pt x="12125125" y="556893"/>
                </a:cubicBezTo>
                <a:lnTo>
                  <a:pt x="12192000" y="548451"/>
                </a:lnTo>
                <a:lnTo>
                  <a:pt x="12192000" y="1132885"/>
                </a:lnTo>
                <a:lnTo>
                  <a:pt x="0" y="1132885"/>
                </a:lnTo>
                <a:lnTo>
                  <a:pt x="0" y="655684"/>
                </a:lnTo>
                <a:lnTo>
                  <a:pt x="185744" y="612581"/>
                </a:lnTo>
                <a:cubicBezTo>
                  <a:pt x="655565" y="504234"/>
                  <a:pt x="1278976" y="370884"/>
                  <a:pt x="1818091" y="386124"/>
                </a:cubicBezTo>
                <a:cubicBezTo>
                  <a:pt x="2536911" y="406444"/>
                  <a:pt x="3441151" y="843324"/>
                  <a:pt x="4088851" y="828084"/>
                </a:cubicBezTo>
                <a:cubicBezTo>
                  <a:pt x="4736552" y="812844"/>
                  <a:pt x="5122631" y="304844"/>
                  <a:pt x="5704291" y="294684"/>
                </a:cubicBezTo>
                <a:cubicBezTo>
                  <a:pt x="6285952" y="284524"/>
                  <a:pt x="6946351" y="815384"/>
                  <a:pt x="7578811" y="767124"/>
                </a:cubicBezTo>
                <a:cubicBezTo>
                  <a:pt x="8211271" y="718864"/>
                  <a:pt x="8460191" y="68624"/>
                  <a:pt x="9499051" y="5124"/>
                </a:cubicBezTo>
                <a:cubicBezTo>
                  <a:pt x="9563980" y="1155"/>
                  <a:pt x="9625863" y="-433"/>
                  <a:pt x="9685027" y="99"/>
                </a:cubicBez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a:extLst>
              <a:ext uri="{FF2B5EF4-FFF2-40B4-BE49-F238E27FC236}">
                <a16:creationId xmlns:a16="http://schemas.microsoft.com/office/drawing/2014/main" id="{4F4C5CA0-B08C-7470-2D34-5E6C3A8ED595}"/>
              </a:ext>
            </a:extLst>
          </p:cNvPr>
          <p:cNvSpPr/>
          <p:nvPr/>
        </p:nvSpPr>
        <p:spPr>
          <a:xfrm>
            <a:off x="6210088" y="1531551"/>
            <a:ext cx="6552294" cy="4336522"/>
          </a:xfrm>
          <a:custGeom>
            <a:avLst/>
            <a:gdLst>
              <a:gd name="connsiteX0" fmla="*/ 1089872 w 6552294"/>
              <a:gd name="connsiteY0" fmla="*/ 373449 h 4336522"/>
              <a:gd name="connsiteX1" fmla="*/ 84032 w 6552294"/>
              <a:gd name="connsiteY1" fmla="*/ 175329 h 4336522"/>
              <a:gd name="connsiteX2" fmla="*/ 3025352 w 6552294"/>
              <a:gd name="connsiteY2" fmla="*/ 2583249 h 4336522"/>
              <a:gd name="connsiteX3" fmla="*/ 6317192 w 6552294"/>
              <a:gd name="connsiteY3" fmla="*/ 4305369 h 4336522"/>
              <a:gd name="connsiteX4" fmla="*/ 6027632 w 6552294"/>
              <a:gd name="connsiteY4" fmla="*/ 3528129 h 433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2294" h="4336522">
                <a:moveTo>
                  <a:pt x="1089872" y="373449"/>
                </a:moveTo>
                <a:cubicBezTo>
                  <a:pt x="425662" y="90239"/>
                  <a:pt x="-238548" y="-192971"/>
                  <a:pt x="84032" y="175329"/>
                </a:cubicBezTo>
                <a:cubicBezTo>
                  <a:pt x="406612" y="543629"/>
                  <a:pt x="1986492" y="1894909"/>
                  <a:pt x="3025352" y="2583249"/>
                </a:cubicBezTo>
                <a:cubicBezTo>
                  <a:pt x="4064212" y="3271589"/>
                  <a:pt x="5816812" y="4147889"/>
                  <a:pt x="6317192" y="4305369"/>
                </a:cubicBezTo>
                <a:cubicBezTo>
                  <a:pt x="6817572" y="4462849"/>
                  <a:pt x="6422602" y="3995489"/>
                  <a:pt x="6027632" y="3528129"/>
                </a:cubicBezTo>
              </a:path>
            </a:pathLst>
          </a:custGeom>
          <a:noFill/>
          <a:ln w="19050">
            <a:gradFill>
              <a:gsLst>
                <a:gs pos="53000">
                  <a:srgbClr val="4AA898"/>
                </a:gs>
                <a:gs pos="0">
                  <a:srgbClr val="7AC0B5"/>
                </a:gs>
                <a:gs pos="100000">
                  <a:srgbClr val="66BAA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5" name="图形 14">
            <a:extLst>
              <a:ext uri="{FF2B5EF4-FFF2-40B4-BE49-F238E27FC236}">
                <a16:creationId xmlns:a16="http://schemas.microsoft.com/office/drawing/2014/main" id="{B99A33B6-256E-4C00-6B45-DC492F5038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sp>
        <p:nvSpPr>
          <p:cNvPr id="16" name="矩形 15">
            <a:extLst>
              <a:ext uri="{FF2B5EF4-FFF2-40B4-BE49-F238E27FC236}">
                <a16:creationId xmlns:a16="http://schemas.microsoft.com/office/drawing/2014/main" id="{0FECE400-A19A-F11E-DF95-AEF07F7472AF}"/>
              </a:ext>
            </a:extLst>
          </p:cNvPr>
          <p:cNvSpPr/>
          <p:nvPr/>
        </p:nvSpPr>
        <p:spPr>
          <a:xfrm rot="5400000">
            <a:off x="2211501" y="3046827"/>
            <a:ext cx="1565796"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p>
        </p:txBody>
      </p:sp>
      <p:grpSp>
        <p:nvGrpSpPr>
          <p:cNvPr id="17" name="组合 16">
            <a:extLst>
              <a:ext uri="{FF2B5EF4-FFF2-40B4-BE49-F238E27FC236}">
                <a16:creationId xmlns:a16="http://schemas.microsoft.com/office/drawing/2014/main" id="{17AB8F18-2125-A892-AA48-8D835D3FE346}"/>
              </a:ext>
            </a:extLst>
          </p:cNvPr>
          <p:cNvGrpSpPr/>
          <p:nvPr/>
        </p:nvGrpSpPr>
        <p:grpSpPr>
          <a:xfrm>
            <a:off x="6379571" y="1772149"/>
            <a:ext cx="499840" cy="499834"/>
            <a:chOff x="7719249" y="5265420"/>
            <a:chExt cx="499840" cy="499834"/>
          </a:xfrm>
        </p:grpSpPr>
        <p:sp>
          <p:nvSpPr>
            <p:cNvPr id="18" name="椭圆 17">
              <a:extLst>
                <a:ext uri="{FF2B5EF4-FFF2-40B4-BE49-F238E27FC236}">
                  <a16:creationId xmlns:a16="http://schemas.microsoft.com/office/drawing/2014/main" id="{44A34207-7820-A349-99D8-17F335B044B8}"/>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椭圆 18">
              <a:extLst>
                <a:ext uri="{FF2B5EF4-FFF2-40B4-BE49-F238E27FC236}">
                  <a16:creationId xmlns:a16="http://schemas.microsoft.com/office/drawing/2014/main" id="{6A35FE0F-FCE6-504A-ACBB-AA926119276B}"/>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6F3EF9FD-C640-A4AF-F71E-68CDB5A4DF24}"/>
              </a:ext>
            </a:extLst>
          </p:cNvPr>
          <p:cNvSpPr txBox="1"/>
          <p:nvPr/>
        </p:nvSpPr>
        <p:spPr>
          <a:xfrm>
            <a:off x="3149868" y="3288160"/>
            <a:ext cx="5400675" cy="584775"/>
          </a:xfrm>
          <a:prstGeom prst="rect">
            <a:avLst/>
          </a:prstGeom>
          <a:noFill/>
        </p:spPr>
        <p:txBody>
          <a:bodyPr wrap="square" rtlCol="0">
            <a:spAutoFit/>
          </a:bodyPr>
          <a:lstStyle/>
          <a:p>
            <a:pPr lvl="0">
              <a:defRPr/>
            </a:pPr>
            <a:r>
              <a:rPr lang="en-US" altLang="zh-CN" sz="3200" dirty="0">
                <a:solidFill>
                  <a:srgbClr val="06383C"/>
                </a:solidFill>
                <a:latin typeface="微软雅黑" panose="020B0503020204020204" pitchFamily="34" charset="-122"/>
                <a:ea typeface="微软雅黑" panose="020B0503020204020204" pitchFamily="34" charset="-122"/>
              </a:rPr>
              <a:t>Related Work</a:t>
            </a:r>
            <a:endParaRPr kumimoji="0" lang="en-US" altLang="zh-CN" sz="32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30745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F47535-AA34-856C-E677-77C76A34DE56}"/>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C928DB3B-0FFB-184D-BEB5-388B9E6BBB6E}"/>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6CA24B58-EB89-B056-3A6F-3B2DA3F16974}"/>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E6E39C8A-7DE8-D55F-C23E-F9013BF203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9A7C471A-6B7D-D812-FC0D-957ED3F762A7}"/>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2DF44F5B-E481-52B4-FD0D-0951C067712F}"/>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Datasets</a:t>
              </a:r>
            </a:p>
          </p:txBody>
        </p:sp>
        <p:sp>
          <p:nvSpPr>
            <p:cNvPr id="14" name="矩形 13">
              <a:extLst>
                <a:ext uri="{FF2B5EF4-FFF2-40B4-BE49-F238E27FC236}">
                  <a16:creationId xmlns:a16="http://schemas.microsoft.com/office/drawing/2014/main" id="{1FEEC771-F47B-E70A-346E-FD7407448835}"/>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FD131973-C07B-C59F-4821-011DB392592E}"/>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2E851B09-C6B5-48ED-ED87-015AFA3E7531}"/>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B14BCEFF-272A-B639-176A-6D688C188F68}"/>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0B72AD56-293E-7531-CFF5-EB768BADFE82}"/>
              </a:ext>
            </a:extLst>
          </p:cNvPr>
          <p:cNvSpPr txBox="1"/>
          <p:nvPr/>
        </p:nvSpPr>
        <p:spPr>
          <a:xfrm>
            <a:off x="1859778" y="1638379"/>
            <a:ext cx="8472443" cy="707886"/>
          </a:xfrm>
          <a:prstGeom prst="rect">
            <a:avLst/>
          </a:prstGeom>
          <a:noFill/>
        </p:spPr>
        <p:txBody>
          <a:bodyPr wrap="square" rtlCol="0">
            <a:spAutoFit/>
          </a:bodyPr>
          <a:lstStyle/>
          <a:p>
            <a:pPr indent="457200" algn="ctr"/>
            <a:r>
              <a:rPr lang="en-US" altLang="zh-CN" sz="4000" b="1" dirty="0" err="1">
                <a:latin typeface="微软雅黑" panose="020B0503020204020204" pitchFamily="34" charset="-122"/>
                <a:ea typeface="微软雅黑" panose="020B0503020204020204" pitchFamily="34" charset="-122"/>
              </a:rPr>
              <a:t>CULane</a:t>
            </a:r>
            <a:r>
              <a:rPr lang="en-US" altLang="zh-CN" sz="4000" b="1" dirty="0">
                <a:latin typeface="微软雅黑" panose="020B0503020204020204" pitchFamily="34" charset="-122"/>
                <a:ea typeface="微软雅黑" panose="020B0503020204020204" pitchFamily="34" charset="-122"/>
              </a:rPr>
              <a:t> Dataset</a:t>
            </a:r>
          </a:p>
        </p:txBody>
      </p:sp>
      <p:pic>
        <p:nvPicPr>
          <p:cNvPr id="6" name="Picture 2">
            <a:extLst>
              <a:ext uri="{FF2B5EF4-FFF2-40B4-BE49-F238E27FC236}">
                <a16:creationId xmlns:a16="http://schemas.microsoft.com/office/drawing/2014/main" id="{E4F3ABF5-3708-5A9E-24D0-4A59713172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2695" y="2712886"/>
            <a:ext cx="9656692" cy="2501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776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E58FD-F480-2BEF-8D5A-492E2476F6A0}"/>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1FBB97E4-CC5F-5A5E-D5EB-F1AF9CEA9905}"/>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43350E96-1740-1CB7-00DD-5108A83EB1CF}"/>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0329B005-8DCF-B1FD-10ED-B04347523E8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11E6F0B7-7844-2A6A-F030-9DC8DAF1A756}"/>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808396C6-51C8-3CF6-5EF6-93DE38B2CEB9}"/>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Models</a:t>
              </a:r>
            </a:p>
          </p:txBody>
        </p:sp>
        <p:sp>
          <p:nvSpPr>
            <p:cNvPr id="14" name="矩形 13">
              <a:extLst>
                <a:ext uri="{FF2B5EF4-FFF2-40B4-BE49-F238E27FC236}">
                  <a16:creationId xmlns:a16="http://schemas.microsoft.com/office/drawing/2014/main" id="{A7D38FA3-6408-1580-55EB-61B1D46F41D1}"/>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AFE7A805-A744-3934-4D05-67CA9E60F32D}"/>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1500A17A-C397-C2CA-14EC-3248AC81B63B}"/>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25B34901-FD1B-1CA3-2122-31E86D233861}"/>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55E8E253-199B-8D23-C825-A9AF91C2A536}"/>
              </a:ext>
            </a:extLst>
          </p:cNvPr>
          <p:cNvSpPr txBox="1"/>
          <p:nvPr/>
        </p:nvSpPr>
        <p:spPr>
          <a:xfrm>
            <a:off x="1859777" y="2095278"/>
            <a:ext cx="8472443" cy="523220"/>
          </a:xfrm>
          <a:prstGeom prst="rect">
            <a:avLst/>
          </a:prstGeom>
          <a:noFill/>
        </p:spPr>
        <p:txBody>
          <a:bodyPr wrap="square" rtlCol="0">
            <a:spAutoFit/>
          </a:bodyPr>
          <a:lstStyle/>
          <a:p>
            <a:pPr indent="457200" algn="ctr"/>
            <a:r>
              <a:rPr lang="en-US" altLang="zh-CN" sz="2800" b="1" dirty="0" err="1">
                <a:latin typeface="微软雅黑" panose="020B0503020204020204" pitchFamily="34" charset="-122"/>
                <a:ea typeface="微软雅黑" panose="020B0503020204020204" pitchFamily="34" charset="-122"/>
              </a:rPr>
              <a:t>CLRNet</a:t>
            </a:r>
            <a:r>
              <a:rPr lang="en-US" altLang="zh-CN" sz="2800" b="1" dirty="0">
                <a:latin typeface="微软雅黑" panose="020B0503020204020204" pitchFamily="34" charset="-122"/>
                <a:ea typeface="微软雅黑" panose="020B0503020204020204" pitchFamily="34" charset="-122"/>
              </a:rPr>
              <a:t>: Current SOTA on LLAMAS Dataset</a:t>
            </a:r>
          </a:p>
        </p:txBody>
      </p:sp>
      <p:pic>
        <p:nvPicPr>
          <p:cNvPr id="5" name="图片 4" descr="图示&#10;&#10;描述已自动生成">
            <a:extLst>
              <a:ext uri="{FF2B5EF4-FFF2-40B4-BE49-F238E27FC236}">
                <a16:creationId xmlns:a16="http://schemas.microsoft.com/office/drawing/2014/main" id="{D8BA12DC-013A-07C3-4111-41630B38EA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9979" y="2797656"/>
            <a:ext cx="8992037" cy="2955357"/>
          </a:xfrm>
          <a:prstGeom prst="rect">
            <a:avLst/>
          </a:prstGeom>
        </p:spPr>
      </p:pic>
    </p:spTree>
    <p:extLst>
      <p:ext uri="{BB962C8B-B14F-4D97-AF65-F5344CB8AC3E}">
        <p14:creationId xmlns:p14="http://schemas.microsoft.com/office/powerpoint/2010/main" val="2867559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5A4BC1-4318-1BAF-3431-631C03F0C959}"/>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01BF5C3A-668E-1BD4-F0A9-54CB5C4A26DD}"/>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4E34B9AE-5475-3E3D-4935-25E7D9C2005D}"/>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50D99AE9-FD33-2B4A-F0C6-67AD0E2F5D6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D179DC01-1549-FB48-79D8-5CA1200E8293}"/>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25254F10-EFED-5F79-EA89-DA34300640AC}"/>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Models</a:t>
              </a:r>
            </a:p>
          </p:txBody>
        </p:sp>
        <p:sp>
          <p:nvSpPr>
            <p:cNvPr id="14" name="矩形 13">
              <a:extLst>
                <a:ext uri="{FF2B5EF4-FFF2-40B4-BE49-F238E27FC236}">
                  <a16:creationId xmlns:a16="http://schemas.microsoft.com/office/drawing/2014/main" id="{9505FEA7-3721-7BB3-0DD5-38B86C96F8C7}"/>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964D5B22-1804-87A0-4AC4-A10F5167A736}"/>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6A1EF43D-6050-9B14-7606-FBDFE38C395D}"/>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89F65B3C-FA70-72A4-DB75-53368E6B41DE}"/>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6AEB4EE4-12C3-5D11-02A0-D3ACCE194B9F}"/>
              </a:ext>
            </a:extLst>
          </p:cNvPr>
          <p:cNvSpPr txBox="1"/>
          <p:nvPr/>
        </p:nvSpPr>
        <p:spPr>
          <a:xfrm>
            <a:off x="1859778" y="1913549"/>
            <a:ext cx="8472443" cy="523220"/>
          </a:xfrm>
          <a:prstGeom prst="rect">
            <a:avLst/>
          </a:prstGeom>
          <a:noFill/>
        </p:spPr>
        <p:txBody>
          <a:bodyPr wrap="square" rtlCol="0">
            <a:spAutoFit/>
          </a:bodyPr>
          <a:lstStyle/>
          <a:p>
            <a:pPr indent="457200" algn="ctr"/>
            <a:r>
              <a:rPr lang="en-US" altLang="zh-CN" sz="2800" b="1" dirty="0" err="1">
                <a:latin typeface="微软雅黑" panose="020B0503020204020204" pitchFamily="34" charset="-122"/>
                <a:ea typeface="微软雅黑" panose="020B0503020204020204" pitchFamily="34" charset="-122"/>
              </a:rPr>
              <a:t>CLRNet</a:t>
            </a:r>
            <a:r>
              <a:rPr lang="en-US" altLang="zh-CN" sz="2800" b="1" dirty="0">
                <a:latin typeface="微软雅黑" panose="020B0503020204020204" pitchFamily="34" charset="-122"/>
                <a:ea typeface="微软雅黑" panose="020B0503020204020204" pitchFamily="34" charset="-122"/>
              </a:rPr>
              <a:t>: Anchor Refine</a:t>
            </a:r>
          </a:p>
        </p:txBody>
      </p:sp>
      <p:pic>
        <p:nvPicPr>
          <p:cNvPr id="3" name="图片 2" descr="图示&#10;&#10;描述已自动生成">
            <a:extLst>
              <a:ext uri="{FF2B5EF4-FFF2-40B4-BE49-F238E27FC236}">
                <a16:creationId xmlns:a16="http://schemas.microsoft.com/office/drawing/2014/main" id="{96573429-D249-BA3F-0F7F-4861A5C35895}"/>
              </a:ext>
            </a:extLst>
          </p:cNvPr>
          <p:cNvPicPr>
            <a:picLocks noChangeAspect="1"/>
          </p:cNvPicPr>
          <p:nvPr/>
        </p:nvPicPr>
        <p:blipFill>
          <a:blip r:embed="rId4">
            <a:extLst>
              <a:ext uri="{28A0092B-C50C-407E-A947-70E740481C1C}">
                <a14:useLocalDpi xmlns:a14="http://schemas.microsoft.com/office/drawing/2010/main" val="0"/>
              </a:ext>
            </a:extLst>
          </a:blip>
          <a:srcRect l="20288" r="17971"/>
          <a:stretch/>
        </p:blipFill>
        <p:spPr>
          <a:xfrm>
            <a:off x="544285" y="2599231"/>
            <a:ext cx="5551714" cy="2955357"/>
          </a:xfrm>
          <a:prstGeom prst="rect">
            <a:avLst/>
          </a:prstGeom>
        </p:spPr>
      </p:pic>
      <p:sp>
        <p:nvSpPr>
          <p:cNvPr id="6" name="文本框 5">
            <a:extLst>
              <a:ext uri="{FF2B5EF4-FFF2-40B4-BE49-F238E27FC236}">
                <a16:creationId xmlns:a16="http://schemas.microsoft.com/office/drawing/2014/main" id="{46FB2C8B-5405-BD76-0F05-756A92DB3CD2}"/>
              </a:ext>
            </a:extLst>
          </p:cNvPr>
          <p:cNvSpPr txBox="1"/>
          <p:nvPr/>
        </p:nvSpPr>
        <p:spPr>
          <a:xfrm>
            <a:off x="6879490" y="2687472"/>
            <a:ext cx="3531723" cy="2677656"/>
          </a:xfrm>
          <a:prstGeom prst="rect">
            <a:avLst/>
          </a:prstGeom>
          <a:noFill/>
        </p:spPr>
        <p:txBody>
          <a:bodyPr wrap="square" rtlCol="0">
            <a:spAutoFit/>
          </a:bodyPr>
          <a:lstStyle/>
          <a:p>
            <a:r>
              <a:rPr lang="en-US" altLang="zh-CN" sz="2400" dirty="0"/>
              <a:t>Anchor:</a:t>
            </a:r>
          </a:p>
          <a:p>
            <a:pPr marL="285750" indent="-285750">
              <a:buFont typeface="Arial" panose="020B0604020202020204" pitchFamily="34" charset="0"/>
              <a:buChar char="•"/>
            </a:pPr>
            <a:r>
              <a:rPr lang="en-US" altLang="zh-CN" sz="2400" dirty="0"/>
              <a:t>Positive &amp; negative scores</a:t>
            </a:r>
          </a:p>
          <a:p>
            <a:pPr marL="285750" indent="-285750">
              <a:buFont typeface="Arial" panose="020B0604020202020204" pitchFamily="34" charset="0"/>
              <a:buChar char="•"/>
            </a:pPr>
            <a:r>
              <a:rPr lang="en-US" altLang="zh-CN" sz="2400" dirty="0"/>
              <a:t>x, y coordinates</a:t>
            </a:r>
          </a:p>
          <a:p>
            <a:pPr marL="285750" indent="-285750">
              <a:buFont typeface="Arial" panose="020B0604020202020204" pitchFamily="34" charset="0"/>
              <a:buChar char="•"/>
            </a:pPr>
            <a:r>
              <a:rPr lang="en-US" altLang="zh-CN" sz="2400" dirty="0"/>
              <a:t>Angle </a:t>
            </a:r>
            <a:r>
              <a:rPr lang="en-US" altLang="zh-CN" sz="2400" dirty="0" err="1"/>
              <a:t>wrt</a:t>
            </a:r>
            <a:r>
              <a:rPr lang="en-US" altLang="zh-CN" sz="2400" dirty="0"/>
              <a:t>. X axis</a:t>
            </a:r>
          </a:p>
          <a:p>
            <a:pPr marL="285750" indent="-285750">
              <a:buFont typeface="Arial" panose="020B0604020202020204" pitchFamily="34" charset="0"/>
              <a:buChar char="•"/>
            </a:pPr>
            <a:r>
              <a:rPr lang="en-US" altLang="zh-CN" sz="2400" dirty="0"/>
              <a:t>Length of lane</a:t>
            </a:r>
          </a:p>
          <a:p>
            <a:pPr marL="285750" indent="-285750">
              <a:buFont typeface="Arial" panose="020B0604020202020204" pitchFamily="34" charset="0"/>
              <a:buChar char="•"/>
            </a:pPr>
            <a:r>
              <a:rPr lang="en-US" altLang="zh-CN" sz="2400" dirty="0"/>
              <a:t>Offsets of 72 points</a:t>
            </a:r>
            <a:endParaRPr lang="zh-CN" altLang="en-US" sz="2400" dirty="0"/>
          </a:p>
        </p:txBody>
      </p:sp>
    </p:spTree>
    <p:extLst>
      <p:ext uri="{BB962C8B-B14F-4D97-AF65-F5344CB8AC3E}">
        <p14:creationId xmlns:p14="http://schemas.microsoft.com/office/powerpoint/2010/main" val="2445951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D2C0D-E8C0-BD94-B0B2-C5BE673F8FD0}"/>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BB467576-B430-8E8C-392F-14FF10D45473}"/>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493F8716-76AD-7CA5-D076-F36EBEC0F377}"/>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AFF2C7BA-7548-7108-94AC-7C97366F9C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6B4D0D48-EF1F-D509-14B2-D687D57375B9}"/>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FB33D85C-C934-CD4F-4647-699EFB439791}"/>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Models</a:t>
              </a:r>
            </a:p>
          </p:txBody>
        </p:sp>
        <p:sp>
          <p:nvSpPr>
            <p:cNvPr id="14" name="矩形 13">
              <a:extLst>
                <a:ext uri="{FF2B5EF4-FFF2-40B4-BE49-F238E27FC236}">
                  <a16:creationId xmlns:a16="http://schemas.microsoft.com/office/drawing/2014/main" id="{4E717F52-166E-1C3F-2349-7EB9D298C935}"/>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231E55F0-5B18-287E-46D6-C4BE3185673E}"/>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152CEFCB-A074-A487-3340-B59DCD40389E}"/>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500C2A7D-85A7-C627-C930-C28E45D32737}"/>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335E09A9-8695-E2BF-74C3-B365AF218A33}"/>
              </a:ext>
            </a:extLst>
          </p:cNvPr>
          <p:cNvSpPr txBox="1"/>
          <p:nvPr/>
        </p:nvSpPr>
        <p:spPr>
          <a:xfrm>
            <a:off x="1859778" y="1913549"/>
            <a:ext cx="8472443" cy="523220"/>
          </a:xfrm>
          <a:prstGeom prst="rect">
            <a:avLst/>
          </a:prstGeom>
          <a:noFill/>
        </p:spPr>
        <p:txBody>
          <a:bodyPr wrap="square" rtlCol="0">
            <a:spAutoFit/>
          </a:bodyPr>
          <a:lstStyle/>
          <a:p>
            <a:pPr indent="457200" algn="ctr"/>
            <a:r>
              <a:rPr lang="en-US" altLang="zh-CN" sz="2800" b="1" dirty="0" err="1">
                <a:latin typeface="微软雅黑" panose="020B0503020204020204" pitchFamily="34" charset="-122"/>
                <a:ea typeface="微软雅黑" panose="020B0503020204020204" pitchFamily="34" charset="-122"/>
              </a:rPr>
              <a:t>CLRNet</a:t>
            </a:r>
            <a:r>
              <a:rPr lang="en-US" altLang="zh-CN" sz="2800" b="1" dirty="0">
                <a:latin typeface="微软雅黑" panose="020B0503020204020204" pitchFamily="34" charset="-122"/>
                <a:ea typeface="微软雅黑" panose="020B0503020204020204" pitchFamily="34" charset="-122"/>
              </a:rPr>
              <a:t>: Anchor Refine</a:t>
            </a:r>
          </a:p>
        </p:txBody>
      </p:sp>
      <p:sp>
        <p:nvSpPr>
          <p:cNvPr id="6" name="文本框 5">
            <a:extLst>
              <a:ext uri="{FF2B5EF4-FFF2-40B4-BE49-F238E27FC236}">
                <a16:creationId xmlns:a16="http://schemas.microsoft.com/office/drawing/2014/main" id="{362F4F90-7E92-FC7E-0C09-379F2D65E40D}"/>
              </a:ext>
            </a:extLst>
          </p:cNvPr>
          <p:cNvSpPr txBox="1"/>
          <p:nvPr/>
        </p:nvSpPr>
        <p:spPr>
          <a:xfrm>
            <a:off x="6879490" y="2687472"/>
            <a:ext cx="3531723" cy="2677656"/>
          </a:xfrm>
          <a:prstGeom prst="rect">
            <a:avLst/>
          </a:prstGeom>
          <a:noFill/>
        </p:spPr>
        <p:txBody>
          <a:bodyPr wrap="square" rtlCol="0">
            <a:spAutoFit/>
          </a:bodyPr>
          <a:lstStyle/>
          <a:p>
            <a:r>
              <a:rPr lang="en-US" altLang="zh-CN" sz="2400" dirty="0"/>
              <a:t>Anchor:</a:t>
            </a:r>
          </a:p>
          <a:p>
            <a:pPr marL="285750" indent="-285750">
              <a:buFont typeface="Arial" panose="020B0604020202020204" pitchFamily="34" charset="0"/>
              <a:buChar char="•"/>
            </a:pPr>
            <a:r>
              <a:rPr lang="en-US" altLang="zh-CN" sz="2400" dirty="0"/>
              <a:t>Positive &amp; negative scores</a:t>
            </a:r>
          </a:p>
          <a:p>
            <a:pPr marL="285750" indent="-285750">
              <a:buFont typeface="Arial" panose="020B0604020202020204" pitchFamily="34" charset="0"/>
              <a:buChar char="•"/>
            </a:pPr>
            <a:r>
              <a:rPr lang="en-US" altLang="zh-CN" sz="2400" dirty="0">
                <a:solidFill>
                  <a:srgbClr val="0070C0"/>
                </a:solidFill>
              </a:rPr>
              <a:t>x, y coordinates</a:t>
            </a:r>
          </a:p>
          <a:p>
            <a:pPr marL="285750" indent="-285750">
              <a:buFont typeface="Arial" panose="020B0604020202020204" pitchFamily="34" charset="0"/>
              <a:buChar char="•"/>
            </a:pPr>
            <a:r>
              <a:rPr lang="en-US" altLang="zh-CN" sz="2400" dirty="0">
                <a:solidFill>
                  <a:srgbClr val="0070C0"/>
                </a:solidFill>
              </a:rPr>
              <a:t>Angle </a:t>
            </a:r>
            <a:r>
              <a:rPr lang="en-US" altLang="zh-CN" sz="2400" dirty="0" err="1">
                <a:solidFill>
                  <a:srgbClr val="0070C0"/>
                </a:solidFill>
              </a:rPr>
              <a:t>wrt</a:t>
            </a:r>
            <a:r>
              <a:rPr lang="en-US" altLang="zh-CN" sz="2400" dirty="0">
                <a:solidFill>
                  <a:srgbClr val="0070C0"/>
                </a:solidFill>
              </a:rPr>
              <a:t>. X axis</a:t>
            </a:r>
          </a:p>
          <a:p>
            <a:pPr marL="285750" indent="-285750">
              <a:buFont typeface="Arial" panose="020B0604020202020204" pitchFamily="34" charset="0"/>
              <a:buChar char="•"/>
            </a:pPr>
            <a:r>
              <a:rPr lang="en-US" altLang="zh-CN" sz="2400" dirty="0">
                <a:solidFill>
                  <a:srgbClr val="0070C0"/>
                </a:solidFill>
              </a:rPr>
              <a:t>Length of lane</a:t>
            </a:r>
          </a:p>
          <a:p>
            <a:pPr marL="285750" indent="-285750">
              <a:buFont typeface="Arial" panose="020B0604020202020204" pitchFamily="34" charset="0"/>
              <a:buChar char="•"/>
            </a:pPr>
            <a:r>
              <a:rPr lang="en-US" altLang="zh-CN" sz="2400" dirty="0"/>
              <a:t>Offsets of 72 points</a:t>
            </a:r>
            <a:endParaRPr lang="zh-CN" altLang="en-US" sz="2400" dirty="0"/>
          </a:p>
        </p:txBody>
      </p:sp>
      <p:cxnSp>
        <p:nvCxnSpPr>
          <p:cNvPr id="9" name="直接连接符 8">
            <a:extLst>
              <a:ext uri="{FF2B5EF4-FFF2-40B4-BE49-F238E27FC236}">
                <a16:creationId xmlns:a16="http://schemas.microsoft.com/office/drawing/2014/main" id="{7D4F80B3-8018-6444-2687-E140F2F862AB}"/>
              </a:ext>
            </a:extLst>
          </p:cNvPr>
          <p:cNvCxnSpPr>
            <a:cxnSpLocks/>
          </p:cNvCxnSpPr>
          <p:nvPr/>
        </p:nvCxnSpPr>
        <p:spPr>
          <a:xfrm>
            <a:off x="1780787" y="5169159"/>
            <a:ext cx="362009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弧形 11">
            <a:extLst>
              <a:ext uri="{FF2B5EF4-FFF2-40B4-BE49-F238E27FC236}">
                <a16:creationId xmlns:a16="http://schemas.microsoft.com/office/drawing/2014/main" id="{36CD59C0-C91D-BE21-3D25-4733A0D73571}"/>
              </a:ext>
            </a:extLst>
          </p:cNvPr>
          <p:cNvSpPr/>
          <p:nvPr/>
        </p:nvSpPr>
        <p:spPr>
          <a:xfrm>
            <a:off x="1545315" y="4635827"/>
            <a:ext cx="1013689" cy="965661"/>
          </a:xfrm>
          <a:prstGeom prst="arc">
            <a:avLst>
              <a:gd name="adj1" fmla="val 16565988"/>
              <a:gd name="adj2" fmla="val 500625"/>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2F7CA5B6-ADAF-0B15-8539-ED51CC79E5E3}"/>
                  </a:ext>
                </a:extLst>
              </p:cNvPr>
              <p:cNvSpPr txBox="1"/>
              <p:nvPr/>
            </p:nvSpPr>
            <p:spPr>
              <a:xfrm>
                <a:off x="1447252" y="5351571"/>
                <a:ext cx="790345"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r>
                        <a:rPr lang="en-US" altLang="zh-CN" b="0" i="1" smtClean="0">
                          <a:latin typeface="Cambria Math" panose="02040503050406030204" pitchFamily="18" charset="0"/>
                        </a:rPr>
                        <m:t>𝑥</m:t>
                      </m:r>
                      <m:r>
                        <a:rPr lang="en-US" altLang="zh-CN" b="0" i="1" smtClean="0">
                          <a:latin typeface="Cambria Math" panose="02040503050406030204" pitchFamily="18" charset="0"/>
                        </a:rPr>
                        <m:t>, </m:t>
                      </m:r>
                      <m:r>
                        <a:rPr lang="en-US" altLang="zh-CN" b="0" i="1" smtClean="0">
                          <a:latin typeface="Cambria Math" panose="02040503050406030204" pitchFamily="18" charset="0"/>
                        </a:rPr>
                        <m:t>𝑦</m:t>
                      </m:r>
                      <m:r>
                        <a:rPr lang="en-US" altLang="zh-CN" b="0" i="1" smtClean="0">
                          <a:latin typeface="Cambria Math" panose="02040503050406030204" pitchFamily="18" charset="0"/>
                        </a:rPr>
                        <m:t>)</m:t>
                      </m:r>
                    </m:oMath>
                  </m:oMathPara>
                </a14:m>
                <a:endParaRPr lang="zh-CN" altLang="en-US" dirty="0"/>
              </a:p>
            </p:txBody>
          </p:sp>
        </mc:Choice>
        <mc:Fallback xmlns="">
          <p:sp>
            <p:nvSpPr>
              <p:cNvPr id="15" name="文本框 14">
                <a:extLst>
                  <a:ext uri="{FF2B5EF4-FFF2-40B4-BE49-F238E27FC236}">
                    <a16:creationId xmlns:a16="http://schemas.microsoft.com/office/drawing/2014/main" id="{2F7CA5B6-ADAF-0B15-8539-ED51CC79E5E3}"/>
                  </a:ext>
                </a:extLst>
              </p:cNvPr>
              <p:cNvSpPr txBox="1">
                <a:spLocks noRot="1" noChangeAspect="1" noMove="1" noResize="1" noEditPoints="1" noAdjustHandles="1" noChangeArrowheads="1" noChangeShapeType="1" noTextEdit="1"/>
              </p:cNvSpPr>
              <p:nvPr/>
            </p:nvSpPr>
            <p:spPr>
              <a:xfrm>
                <a:off x="1447252" y="5351571"/>
                <a:ext cx="790345" cy="369332"/>
              </a:xfrm>
              <a:prstGeom prst="rect">
                <a:avLst/>
              </a:prstGeom>
              <a:blipFill>
                <a:blip r:embed="rId4"/>
                <a:stretch>
                  <a:fillRect b="-1333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文本框 17">
                <a:extLst>
                  <a:ext uri="{FF2B5EF4-FFF2-40B4-BE49-F238E27FC236}">
                    <a16:creationId xmlns:a16="http://schemas.microsoft.com/office/drawing/2014/main" id="{5C868A88-D48D-9372-07BA-60E92634D541}"/>
                  </a:ext>
                </a:extLst>
              </p:cNvPr>
              <p:cNvSpPr txBox="1"/>
              <p:nvPr/>
            </p:nvSpPr>
            <p:spPr>
              <a:xfrm>
                <a:off x="2396610" y="4586588"/>
                <a:ext cx="397866"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m:rPr>
                          <m:sty m:val="p"/>
                        </m:rPr>
                        <a:rPr lang="el-GR" altLang="zh-CN" b="0" i="1" smtClean="0">
                          <a:latin typeface="Cambria Math" panose="02040503050406030204" pitchFamily="18" charset="0"/>
                        </a:rPr>
                        <m:t>Θ</m:t>
                      </m:r>
                    </m:oMath>
                  </m:oMathPara>
                </a14:m>
                <a:endParaRPr lang="en-US" altLang="zh-CN" b="0" dirty="0"/>
              </a:p>
            </p:txBody>
          </p:sp>
        </mc:Choice>
        <mc:Fallback xmlns="">
          <p:sp>
            <p:nvSpPr>
              <p:cNvPr id="18" name="文本框 17">
                <a:extLst>
                  <a:ext uri="{FF2B5EF4-FFF2-40B4-BE49-F238E27FC236}">
                    <a16:creationId xmlns:a16="http://schemas.microsoft.com/office/drawing/2014/main" id="{5C868A88-D48D-9372-07BA-60E92634D541}"/>
                  </a:ext>
                </a:extLst>
              </p:cNvPr>
              <p:cNvSpPr txBox="1">
                <a:spLocks noRot="1" noChangeAspect="1" noMove="1" noResize="1" noEditPoints="1" noAdjustHandles="1" noChangeArrowheads="1" noChangeShapeType="1" noTextEdit="1"/>
              </p:cNvSpPr>
              <p:nvPr/>
            </p:nvSpPr>
            <p:spPr>
              <a:xfrm>
                <a:off x="2396610" y="4586588"/>
                <a:ext cx="397866" cy="369332"/>
              </a:xfrm>
              <a:prstGeom prst="rect">
                <a:avLst/>
              </a:prstGeom>
              <a:blipFill>
                <a:blip r:embed="rId5"/>
                <a:stretch>
                  <a:fillRect/>
                </a:stretch>
              </a:blipFill>
            </p:spPr>
            <p:txBody>
              <a:bodyPr/>
              <a:lstStyle/>
              <a:p>
                <a:r>
                  <a:rPr lang="zh-CN" altLang="en-US">
                    <a:noFill/>
                  </a:rPr>
                  <a:t> </a:t>
                </a:r>
              </a:p>
            </p:txBody>
          </p:sp>
        </mc:Fallback>
      </mc:AlternateContent>
      <p:cxnSp>
        <p:nvCxnSpPr>
          <p:cNvPr id="20" name="直接箭头连接符 19">
            <a:extLst>
              <a:ext uri="{FF2B5EF4-FFF2-40B4-BE49-F238E27FC236}">
                <a16:creationId xmlns:a16="http://schemas.microsoft.com/office/drawing/2014/main" id="{F6249A06-9D8F-075E-53E8-730CADF20585}"/>
              </a:ext>
            </a:extLst>
          </p:cNvPr>
          <p:cNvCxnSpPr>
            <a:cxnSpLocks/>
          </p:cNvCxnSpPr>
          <p:nvPr/>
        </p:nvCxnSpPr>
        <p:spPr>
          <a:xfrm flipH="1">
            <a:off x="1626304" y="2510475"/>
            <a:ext cx="1484107" cy="260579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直接箭头连接符 6">
            <a:extLst>
              <a:ext uri="{FF2B5EF4-FFF2-40B4-BE49-F238E27FC236}">
                <a16:creationId xmlns:a16="http://schemas.microsoft.com/office/drawing/2014/main" id="{8F63EC4A-7E48-C518-6486-DDB09ED72BAB}"/>
              </a:ext>
            </a:extLst>
          </p:cNvPr>
          <p:cNvCxnSpPr/>
          <p:nvPr/>
        </p:nvCxnSpPr>
        <p:spPr>
          <a:xfrm flipV="1">
            <a:off x="1780787" y="2584580"/>
            <a:ext cx="1494258" cy="2584579"/>
          </a:xfrm>
          <a:prstGeom prst="straightConnector1">
            <a:avLst/>
          </a:prstGeom>
          <a:ln w="47625">
            <a:solidFill>
              <a:srgbClr val="0070C0"/>
            </a:solidFill>
            <a:prstDash val="dash"/>
            <a:headEnd type="oval"/>
            <a:tailEnd type="ova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6" name="文本框 25">
                <a:extLst>
                  <a:ext uri="{FF2B5EF4-FFF2-40B4-BE49-F238E27FC236}">
                    <a16:creationId xmlns:a16="http://schemas.microsoft.com/office/drawing/2014/main" id="{4453BB0D-4D65-346B-5E09-0CD109D2EF0A}"/>
                  </a:ext>
                </a:extLst>
              </p:cNvPr>
              <p:cNvSpPr txBox="1"/>
              <p:nvPr/>
            </p:nvSpPr>
            <p:spPr>
              <a:xfrm>
                <a:off x="1780787" y="3479983"/>
                <a:ext cx="375359"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𝐿</m:t>
                      </m:r>
                    </m:oMath>
                  </m:oMathPara>
                </a14:m>
                <a:endParaRPr lang="zh-CN" altLang="en-US" dirty="0"/>
              </a:p>
            </p:txBody>
          </p:sp>
        </mc:Choice>
        <mc:Fallback xmlns="">
          <p:sp>
            <p:nvSpPr>
              <p:cNvPr id="26" name="文本框 25">
                <a:extLst>
                  <a:ext uri="{FF2B5EF4-FFF2-40B4-BE49-F238E27FC236}">
                    <a16:creationId xmlns:a16="http://schemas.microsoft.com/office/drawing/2014/main" id="{4453BB0D-4D65-346B-5E09-0CD109D2EF0A}"/>
                  </a:ext>
                </a:extLst>
              </p:cNvPr>
              <p:cNvSpPr txBox="1">
                <a:spLocks noRot="1" noChangeAspect="1" noMove="1" noResize="1" noEditPoints="1" noAdjustHandles="1" noChangeArrowheads="1" noChangeShapeType="1" noTextEdit="1"/>
              </p:cNvSpPr>
              <p:nvPr/>
            </p:nvSpPr>
            <p:spPr>
              <a:xfrm>
                <a:off x="1780787" y="3479983"/>
                <a:ext cx="375359" cy="369332"/>
              </a:xfrm>
              <a:prstGeom prst="rect">
                <a:avLst/>
              </a:prstGeom>
              <a:blipFill>
                <a:blip r:embed="rId6"/>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7339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8831B-C824-F73C-8EE6-5610403097DF}"/>
            </a:ext>
          </a:extLst>
        </p:cNvPr>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A24641F1-E0BA-0E27-B96B-FF7610517F7A}"/>
              </a:ext>
            </a:extLst>
          </p:cNvPr>
          <p:cNvSpPr/>
          <p:nvPr/>
        </p:nvSpPr>
        <p:spPr>
          <a:xfrm>
            <a:off x="1780787" y="3636995"/>
            <a:ext cx="10536809" cy="3259862"/>
          </a:xfrm>
          <a:custGeom>
            <a:avLst/>
            <a:gdLst>
              <a:gd name="connsiteX0" fmla="*/ 10388345 w 10411212"/>
              <a:gd name="connsiteY0" fmla="*/ 123 h 3221005"/>
              <a:gd name="connsiteX1" fmla="*/ 10411212 w 10411212"/>
              <a:gd name="connsiteY1" fmla="*/ 1106 h 3221005"/>
              <a:gd name="connsiteX2" fmla="*/ 10411212 w 10411212"/>
              <a:gd name="connsiteY2" fmla="*/ 3221005 h 3221005"/>
              <a:gd name="connsiteX3" fmla="*/ 0 w 10411212"/>
              <a:gd name="connsiteY3" fmla="*/ 3221005 h 3221005"/>
              <a:gd name="connsiteX4" fmla="*/ 10644 w 10411212"/>
              <a:gd name="connsiteY4" fmla="*/ 3216837 h 3221005"/>
              <a:gd name="connsiteX5" fmla="*/ 1976672 w 10411212"/>
              <a:gd name="connsiteY5" fmla="*/ 2598543 h 3221005"/>
              <a:gd name="connsiteX6" fmla="*/ 4075250 w 10411212"/>
              <a:gd name="connsiteY6" fmla="*/ 2857623 h 3221005"/>
              <a:gd name="connsiteX7" fmla="*/ 5957799 w 10411212"/>
              <a:gd name="connsiteY7" fmla="*/ 1912743 h 3221005"/>
              <a:gd name="connsiteX8" fmla="*/ 8195254 w 10411212"/>
              <a:gd name="connsiteY8" fmla="*/ 1943223 h 3221005"/>
              <a:gd name="connsiteX9" fmla="*/ 9522296 w 10411212"/>
              <a:gd name="connsiteY9" fmla="*/ 221103 h 3221005"/>
              <a:gd name="connsiteX10" fmla="*/ 10388345 w 10411212"/>
              <a:gd name="connsiteY10" fmla="*/ 123 h 322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11212" h="3221005">
                <a:moveTo>
                  <a:pt x="10388345" y="123"/>
                </a:moveTo>
                <a:lnTo>
                  <a:pt x="10411212" y="1106"/>
                </a:lnTo>
                <a:lnTo>
                  <a:pt x="10411212" y="3221005"/>
                </a:lnTo>
                <a:lnTo>
                  <a:pt x="0" y="3221005"/>
                </a:lnTo>
                <a:lnTo>
                  <a:pt x="10644" y="3216837"/>
                </a:lnTo>
                <a:cubicBezTo>
                  <a:pt x="749055" y="2940669"/>
                  <a:pt x="1624497" y="2695222"/>
                  <a:pt x="1976672" y="2598543"/>
                </a:cubicBezTo>
                <a:cubicBezTo>
                  <a:pt x="2781641" y="2377563"/>
                  <a:pt x="3411729" y="2971923"/>
                  <a:pt x="4075250" y="2857623"/>
                </a:cubicBezTo>
                <a:cubicBezTo>
                  <a:pt x="4738771" y="2743323"/>
                  <a:pt x="5271131" y="2065143"/>
                  <a:pt x="5957799" y="1912743"/>
                </a:cubicBezTo>
                <a:cubicBezTo>
                  <a:pt x="6644466" y="1760343"/>
                  <a:pt x="7397999" y="2273423"/>
                  <a:pt x="8195254" y="1943223"/>
                </a:cubicBezTo>
                <a:cubicBezTo>
                  <a:pt x="8992508" y="1613023"/>
                  <a:pt x="8771334" y="597023"/>
                  <a:pt x="9522296" y="221103"/>
                </a:cubicBezTo>
                <a:cubicBezTo>
                  <a:pt x="9897777" y="33143"/>
                  <a:pt x="10157527" y="-2417"/>
                  <a:pt x="10388345" y="123"/>
                </a:cubicBezTo>
                <a:close/>
              </a:path>
            </a:pathLst>
          </a:custGeom>
          <a:gradFill>
            <a:gsLst>
              <a:gs pos="43000">
                <a:srgbClr val="4AA898">
                  <a:alpha val="20000"/>
                </a:srgbClr>
              </a:gs>
              <a:gs pos="0">
                <a:srgbClr val="66BAAB">
                  <a:alpha val="5000"/>
                </a:srgbClr>
              </a:gs>
              <a:gs pos="85000">
                <a:srgbClr val="7AC0B5">
                  <a:alpha val="0"/>
                </a:srgbClr>
              </a:gs>
            </a:gsLst>
            <a:lin ang="5400000" scaled="0"/>
          </a:gradFill>
          <a:ln w="19050">
            <a:gradFill>
              <a:gsLst>
                <a:gs pos="0">
                  <a:srgbClr val="7AC0B5"/>
                </a:gs>
                <a:gs pos="100000">
                  <a:srgbClr val="4AA898"/>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130DC2D1-F81D-0C3B-4EF6-34AB0AA59961}"/>
              </a:ext>
            </a:extLst>
          </p:cNvPr>
          <p:cNvSpPr/>
          <p:nvPr/>
        </p:nvSpPr>
        <p:spPr>
          <a:xfrm>
            <a:off x="0" y="4844810"/>
            <a:ext cx="4498630" cy="2013190"/>
          </a:xfrm>
          <a:custGeom>
            <a:avLst/>
            <a:gdLst>
              <a:gd name="connsiteX0" fmla="*/ 0 w 4498630"/>
              <a:gd name="connsiteY0" fmla="*/ 0 h 2013190"/>
              <a:gd name="connsiteX1" fmla="*/ 87743 w 4498630"/>
              <a:gd name="connsiteY1" fmla="*/ 10481 h 2013190"/>
              <a:gd name="connsiteX2" fmla="*/ 519052 w 4498630"/>
              <a:gd name="connsiteY2" fmla="*/ 116561 h 2013190"/>
              <a:gd name="connsiteX3" fmla="*/ 1025393 w 4498630"/>
              <a:gd name="connsiteY3" fmla="*/ 1001976 h 2013190"/>
              <a:gd name="connsiteX4" fmla="*/ 2398059 w 4498630"/>
              <a:gd name="connsiteY4" fmla="*/ 1169712 h 2013190"/>
              <a:gd name="connsiteX5" fmla="*/ 4010714 w 4498630"/>
              <a:gd name="connsiteY5" fmla="*/ 1904036 h 2013190"/>
              <a:gd name="connsiteX6" fmla="*/ 4386708 w 4498630"/>
              <a:gd name="connsiteY6" fmla="*/ 1984193 h 2013190"/>
              <a:gd name="connsiteX7" fmla="*/ 4498630 w 4498630"/>
              <a:gd name="connsiteY7" fmla="*/ 2013190 h 2013190"/>
              <a:gd name="connsiteX8" fmla="*/ 0 w 4498630"/>
              <a:gd name="connsiteY8" fmla="*/ 2013190 h 201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8630" h="2013190">
                <a:moveTo>
                  <a:pt x="0" y="0"/>
                </a:moveTo>
                <a:lnTo>
                  <a:pt x="87743" y="10481"/>
                </a:lnTo>
                <a:cubicBezTo>
                  <a:pt x="264186" y="36501"/>
                  <a:pt x="416784" y="70679"/>
                  <a:pt x="519052" y="116561"/>
                </a:cubicBezTo>
                <a:cubicBezTo>
                  <a:pt x="928124" y="300089"/>
                  <a:pt x="712225" y="826450"/>
                  <a:pt x="1025393" y="1001976"/>
                </a:cubicBezTo>
                <a:cubicBezTo>
                  <a:pt x="1338561" y="1177501"/>
                  <a:pt x="1900505" y="1019368"/>
                  <a:pt x="2398059" y="1169712"/>
                </a:cubicBezTo>
                <a:cubicBezTo>
                  <a:pt x="2895612" y="1320055"/>
                  <a:pt x="2812889" y="1673986"/>
                  <a:pt x="4010714" y="1904036"/>
                </a:cubicBezTo>
                <a:cubicBezTo>
                  <a:pt x="4160442" y="1932793"/>
                  <a:pt x="4283950" y="1959338"/>
                  <a:pt x="4386708" y="1984193"/>
                </a:cubicBezTo>
                <a:lnTo>
                  <a:pt x="4498630" y="2013190"/>
                </a:lnTo>
                <a:lnTo>
                  <a:pt x="0" y="2013190"/>
                </a:lnTo>
                <a:close/>
              </a:path>
            </a:pathLst>
          </a:cu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7" name="图形 16">
            <a:extLst>
              <a:ext uri="{FF2B5EF4-FFF2-40B4-BE49-F238E27FC236}">
                <a16:creationId xmlns:a16="http://schemas.microsoft.com/office/drawing/2014/main" id="{65D4023B-3E40-1626-4CEC-EE66FFF72B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9611" y="485484"/>
            <a:ext cx="2831940" cy="520356"/>
          </a:xfrm>
          <a:prstGeom prst="rect">
            <a:avLst/>
          </a:prstGeom>
        </p:spPr>
      </p:pic>
      <p:grpSp>
        <p:nvGrpSpPr>
          <p:cNvPr id="4" name="组合 3">
            <a:extLst>
              <a:ext uri="{FF2B5EF4-FFF2-40B4-BE49-F238E27FC236}">
                <a16:creationId xmlns:a16="http://schemas.microsoft.com/office/drawing/2014/main" id="{642EABEF-7E98-C2A6-88E8-829A8DF92CC4}"/>
              </a:ext>
            </a:extLst>
          </p:cNvPr>
          <p:cNvGrpSpPr/>
          <p:nvPr/>
        </p:nvGrpSpPr>
        <p:grpSpPr>
          <a:xfrm>
            <a:off x="519611" y="1267712"/>
            <a:ext cx="5181600" cy="688619"/>
            <a:chOff x="452261" y="2357519"/>
            <a:chExt cx="5181600" cy="688619"/>
          </a:xfrm>
        </p:grpSpPr>
        <p:sp>
          <p:nvSpPr>
            <p:cNvPr id="11" name="文本框 10">
              <a:extLst>
                <a:ext uri="{FF2B5EF4-FFF2-40B4-BE49-F238E27FC236}">
                  <a16:creationId xmlns:a16="http://schemas.microsoft.com/office/drawing/2014/main" id="{C6C7F9C5-191E-59F9-C5C8-F93756AED1E4}"/>
                </a:ext>
              </a:extLst>
            </p:cNvPr>
            <p:cNvSpPr txBox="1"/>
            <p:nvPr/>
          </p:nvSpPr>
          <p:spPr>
            <a:xfrm>
              <a:off x="452261" y="2357519"/>
              <a:ext cx="5181600" cy="646331"/>
            </a:xfrm>
            <a:prstGeom prst="rect">
              <a:avLst/>
            </a:prstGeom>
            <a:noFill/>
          </p:spPr>
          <p:txBody>
            <a:bodyPr wrap="square" rtlCol="0">
              <a:spAutoFit/>
            </a:bodyPr>
            <a:lstStyle/>
            <a:p>
              <a:r>
                <a:rPr lang="en-US" altLang="zh-CN" sz="3600" dirty="0">
                  <a:solidFill>
                    <a:srgbClr val="06383C"/>
                  </a:solidFill>
                  <a:latin typeface="汉仪瑞虎宋W" panose="00020600040101010101" pitchFamily="18" charset="-122"/>
                  <a:ea typeface="汉仪瑞虎宋W" panose="00020600040101010101" pitchFamily="18" charset="-122"/>
                </a:rPr>
                <a:t>Models</a:t>
              </a:r>
            </a:p>
          </p:txBody>
        </p:sp>
        <p:sp>
          <p:nvSpPr>
            <p:cNvPr id="14" name="矩形 13">
              <a:extLst>
                <a:ext uri="{FF2B5EF4-FFF2-40B4-BE49-F238E27FC236}">
                  <a16:creationId xmlns:a16="http://schemas.microsoft.com/office/drawing/2014/main" id="{C68E40EE-E296-D5C4-4FFE-63FA10BDE727}"/>
                </a:ext>
              </a:extLst>
            </p:cNvPr>
            <p:cNvSpPr/>
            <p:nvPr/>
          </p:nvSpPr>
          <p:spPr>
            <a:xfrm>
              <a:off x="549635" y="3000419"/>
              <a:ext cx="2018639" cy="45719"/>
            </a:xfrm>
            <a:prstGeom prst="rect">
              <a:avLst/>
            </a:prstGeom>
            <a:gradFill>
              <a:gsLst>
                <a:gs pos="0">
                  <a:srgbClr val="FFA62E"/>
                </a:gs>
                <a:gs pos="52000">
                  <a:srgbClr val="FF8811"/>
                </a:gs>
                <a:gs pos="100000">
                  <a:srgbClr val="FE970D"/>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grpSp>
        <p:nvGrpSpPr>
          <p:cNvPr id="13" name="组合 12">
            <a:extLst>
              <a:ext uri="{FF2B5EF4-FFF2-40B4-BE49-F238E27FC236}">
                <a16:creationId xmlns:a16="http://schemas.microsoft.com/office/drawing/2014/main" id="{5B24CB53-86F0-19D4-F385-B676A7775349}"/>
              </a:ext>
            </a:extLst>
          </p:cNvPr>
          <p:cNvGrpSpPr/>
          <p:nvPr/>
        </p:nvGrpSpPr>
        <p:grpSpPr>
          <a:xfrm>
            <a:off x="7443452" y="5351571"/>
            <a:ext cx="499840" cy="499834"/>
            <a:chOff x="7719249" y="5265420"/>
            <a:chExt cx="499840" cy="499834"/>
          </a:xfrm>
        </p:grpSpPr>
        <p:sp>
          <p:nvSpPr>
            <p:cNvPr id="16" name="椭圆 15">
              <a:extLst>
                <a:ext uri="{FF2B5EF4-FFF2-40B4-BE49-F238E27FC236}">
                  <a16:creationId xmlns:a16="http://schemas.microsoft.com/office/drawing/2014/main" id="{11573E6F-A424-045B-0A17-74E62085F249}"/>
                </a:ext>
              </a:extLst>
            </p:cNvPr>
            <p:cNvSpPr/>
            <p:nvPr/>
          </p:nvSpPr>
          <p:spPr>
            <a:xfrm>
              <a:off x="7719249" y="5265420"/>
              <a:ext cx="499840" cy="499834"/>
            </a:xfrm>
            <a:prstGeom prst="ellipse">
              <a:avLst/>
            </a:prstGeom>
            <a:solidFill>
              <a:srgbClr val="7AC0B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a:extLst>
                <a:ext uri="{FF2B5EF4-FFF2-40B4-BE49-F238E27FC236}">
                  <a16:creationId xmlns:a16="http://schemas.microsoft.com/office/drawing/2014/main" id="{29EE0D7B-B2C6-7785-6F5B-A0568C350A96}"/>
                </a:ext>
              </a:extLst>
            </p:cNvPr>
            <p:cNvSpPr/>
            <p:nvPr/>
          </p:nvSpPr>
          <p:spPr>
            <a:xfrm>
              <a:off x="7882359" y="5428527"/>
              <a:ext cx="173621" cy="173621"/>
            </a:xfrm>
            <a:prstGeom prst="ellipse">
              <a:avLst/>
            </a:prstGeom>
            <a:gradFill>
              <a:gsLst>
                <a:gs pos="0">
                  <a:srgbClr val="7AC0B5"/>
                </a:gs>
                <a:gs pos="100000">
                  <a:srgbClr val="4AA898"/>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 name="文本框 1">
            <a:extLst>
              <a:ext uri="{FF2B5EF4-FFF2-40B4-BE49-F238E27FC236}">
                <a16:creationId xmlns:a16="http://schemas.microsoft.com/office/drawing/2014/main" id="{9F627085-9957-4E58-4B6A-DF2BC153F22A}"/>
              </a:ext>
            </a:extLst>
          </p:cNvPr>
          <p:cNvSpPr txBox="1"/>
          <p:nvPr/>
        </p:nvSpPr>
        <p:spPr>
          <a:xfrm>
            <a:off x="1859778" y="1913549"/>
            <a:ext cx="8472443" cy="523220"/>
          </a:xfrm>
          <a:prstGeom prst="rect">
            <a:avLst/>
          </a:prstGeom>
          <a:noFill/>
        </p:spPr>
        <p:txBody>
          <a:bodyPr wrap="square" rtlCol="0">
            <a:spAutoFit/>
          </a:bodyPr>
          <a:lstStyle/>
          <a:p>
            <a:pPr indent="457200" algn="ctr"/>
            <a:r>
              <a:rPr lang="en-US" altLang="zh-CN" sz="2800" b="1" dirty="0" err="1">
                <a:latin typeface="微软雅黑" panose="020B0503020204020204" pitchFamily="34" charset="-122"/>
                <a:ea typeface="微软雅黑" panose="020B0503020204020204" pitchFamily="34" charset="-122"/>
              </a:rPr>
              <a:t>CLRNet</a:t>
            </a:r>
            <a:r>
              <a:rPr lang="en-US" altLang="zh-CN" sz="2800" b="1" dirty="0">
                <a:latin typeface="微软雅黑" panose="020B0503020204020204" pitchFamily="34" charset="-122"/>
                <a:ea typeface="微软雅黑" panose="020B0503020204020204" pitchFamily="34" charset="-122"/>
              </a:rPr>
              <a:t>: Anchor Refine</a:t>
            </a:r>
          </a:p>
        </p:txBody>
      </p:sp>
      <p:sp>
        <p:nvSpPr>
          <p:cNvPr id="6" name="文本框 5">
            <a:extLst>
              <a:ext uri="{FF2B5EF4-FFF2-40B4-BE49-F238E27FC236}">
                <a16:creationId xmlns:a16="http://schemas.microsoft.com/office/drawing/2014/main" id="{D2EC1EC1-D059-3A1B-3172-2F46FF16FE77}"/>
              </a:ext>
            </a:extLst>
          </p:cNvPr>
          <p:cNvSpPr txBox="1"/>
          <p:nvPr/>
        </p:nvSpPr>
        <p:spPr>
          <a:xfrm>
            <a:off x="6879490" y="2687472"/>
            <a:ext cx="3531723" cy="2677656"/>
          </a:xfrm>
          <a:prstGeom prst="rect">
            <a:avLst/>
          </a:prstGeom>
          <a:noFill/>
        </p:spPr>
        <p:txBody>
          <a:bodyPr wrap="square" rtlCol="0">
            <a:spAutoFit/>
          </a:bodyPr>
          <a:lstStyle/>
          <a:p>
            <a:r>
              <a:rPr lang="en-US" altLang="zh-CN" sz="2400" dirty="0"/>
              <a:t>Anchor:</a:t>
            </a:r>
          </a:p>
          <a:p>
            <a:pPr marL="285750" indent="-285750">
              <a:buFont typeface="Arial" panose="020B0604020202020204" pitchFamily="34" charset="0"/>
              <a:buChar char="•"/>
            </a:pPr>
            <a:r>
              <a:rPr lang="en-US" altLang="zh-CN" sz="2400" dirty="0"/>
              <a:t>Positive &amp; negative scores</a:t>
            </a:r>
          </a:p>
          <a:p>
            <a:pPr marL="285750" indent="-285750">
              <a:buFont typeface="Arial" panose="020B0604020202020204" pitchFamily="34" charset="0"/>
              <a:buChar char="•"/>
            </a:pPr>
            <a:r>
              <a:rPr lang="en-US" altLang="zh-CN" sz="2400" dirty="0"/>
              <a:t>x, y coordinates</a:t>
            </a:r>
          </a:p>
          <a:p>
            <a:pPr marL="285750" indent="-285750">
              <a:buFont typeface="Arial" panose="020B0604020202020204" pitchFamily="34" charset="0"/>
              <a:buChar char="•"/>
            </a:pPr>
            <a:r>
              <a:rPr lang="en-US" altLang="zh-CN" sz="2400" dirty="0"/>
              <a:t>Angle </a:t>
            </a:r>
            <a:r>
              <a:rPr lang="en-US" altLang="zh-CN" sz="2400" dirty="0" err="1"/>
              <a:t>wrt</a:t>
            </a:r>
            <a:r>
              <a:rPr lang="en-US" altLang="zh-CN" sz="2400" dirty="0"/>
              <a:t>. X axis</a:t>
            </a:r>
          </a:p>
          <a:p>
            <a:pPr marL="285750" indent="-285750">
              <a:buFont typeface="Arial" panose="020B0604020202020204" pitchFamily="34" charset="0"/>
              <a:buChar char="•"/>
            </a:pPr>
            <a:r>
              <a:rPr lang="en-US" altLang="zh-CN" sz="2400" dirty="0"/>
              <a:t>Length of lane</a:t>
            </a:r>
          </a:p>
          <a:p>
            <a:pPr marL="285750" indent="-285750">
              <a:buFont typeface="Arial" panose="020B0604020202020204" pitchFamily="34" charset="0"/>
              <a:buChar char="•"/>
            </a:pPr>
            <a:r>
              <a:rPr lang="en-US" altLang="zh-CN" sz="2400" dirty="0">
                <a:solidFill>
                  <a:srgbClr val="0070C0"/>
                </a:solidFill>
              </a:rPr>
              <a:t>Offsets of 72 points</a:t>
            </a:r>
            <a:endParaRPr lang="zh-CN" altLang="en-US" sz="2400" dirty="0">
              <a:solidFill>
                <a:srgbClr val="0070C0"/>
              </a:solidFill>
            </a:endParaRPr>
          </a:p>
        </p:txBody>
      </p:sp>
      <p:cxnSp>
        <p:nvCxnSpPr>
          <p:cNvPr id="5" name="直接箭头连接符 4">
            <a:extLst>
              <a:ext uri="{FF2B5EF4-FFF2-40B4-BE49-F238E27FC236}">
                <a16:creationId xmlns:a16="http://schemas.microsoft.com/office/drawing/2014/main" id="{AE117059-3A40-E1C8-D775-A73906FDC05A}"/>
              </a:ext>
            </a:extLst>
          </p:cNvPr>
          <p:cNvCxnSpPr/>
          <p:nvPr/>
        </p:nvCxnSpPr>
        <p:spPr>
          <a:xfrm flipV="1">
            <a:off x="1780787" y="2584580"/>
            <a:ext cx="1494258" cy="2584579"/>
          </a:xfrm>
          <a:prstGeom prst="straightConnector1">
            <a:avLst/>
          </a:prstGeom>
          <a:ln w="47625">
            <a:solidFill>
              <a:srgbClr val="0070C0"/>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8" name="任意多边形: 形状 7">
            <a:extLst>
              <a:ext uri="{FF2B5EF4-FFF2-40B4-BE49-F238E27FC236}">
                <a16:creationId xmlns:a16="http://schemas.microsoft.com/office/drawing/2014/main" id="{48A3299F-7B30-7BD7-DB6A-E9FABCC77C9B}"/>
              </a:ext>
            </a:extLst>
          </p:cNvPr>
          <p:cNvSpPr/>
          <p:nvPr/>
        </p:nvSpPr>
        <p:spPr>
          <a:xfrm>
            <a:off x="1780787" y="2584580"/>
            <a:ext cx="1493300" cy="2559005"/>
          </a:xfrm>
          <a:custGeom>
            <a:avLst/>
            <a:gdLst>
              <a:gd name="connsiteX0" fmla="*/ 1493300 w 1493300"/>
              <a:gd name="connsiteY0" fmla="*/ 0 h 2559005"/>
              <a:gd name="connsiteX1" fmla="*/ 703890 w 1493300"/>
              <a:gd name="connsiteY1" fmla="*/ 611793 h 2559005"/>
              <a:gd name="connsiteX2" fmla="*/ 848616 w 1493300"/>
              <a:gd name="connsiteY2" fmla="*/ 2052466 h 2559005"/>
              <a:gd name="connsiteX3" fmla="*/ 0 w 1493300"/>
              <a:gd name="connsiteY3" fmla="*/ 2559005 h 2559005"/>
            </a:gdLst>
            <a:ahLst/>
            <a:cxnLst>
              <a:cxn ang="0">
                <a:pos x="connsiteX0" y="connsiteY0"/>
              </a:cxn>
              <a:cxn ang="0">
                <a:pos x="connsiteX1" y="connsiteY1"/>
              </a:cxn>
              <a:cxn ang="0">
                <a:pos x="connsiteX2" y="connsiteY2"/>
              </a:cxn>
              <a:cxn ang="0">
                <a:pos x="connsiteX3" y="connsiteY3"/>
              </a:cxn>
            </a:cxnLst>
            <a:rect l="l" t="t" r="r" b="b"/>
            <a:pathLst>
              <a:path w="1493300" h="2559005">
                <a:moveTo>
                  <a:pt x="1493300" y="0"/>
                </a:moveTo>
                <a:cubicBezTo>
                  <a:pt x="1152318" y="134857"/>
                  <a:pt x="811337" y="269715"/>
                  <a:pt x="703890" y="611793"/>
                </a:cubicBezTo>
                <a:cubicBezTo>
                  <a:pt x="596443" y="953871"/>
                  <a:pt x="965931" y="1727931"/>
                  <a:pt x="848616" y="2052466"/>
                </a:cubicBezTo>
                <a:cubicBezTo>
                  <a:pt x="731301" y="2377001"/>
                  <a:pt x="81134" y="2486642"/>
                  <a:pt x="0" y="255900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BE39743E-9F1F-4A5A-157E-6A90A18E4224}"/>
              </a:ext>
            </a:extLst>
          </p:cNvPr>
          <p:cNvCxnSpPr/>
          <p:nvPr/>
        </p:nvCxnSpPr>
        <p:spPr>
          <a:xfrm flipH="1">
            <a:off x="2822141" y="2789249"/>
            <a:ext cx="342078"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E77645FA-9DCE-58F6-3A26-284B8AAA692C}"/>
              </a:ext>
            </a:extLst>
          </p:cNvPr>
          <p:cNvCxnSpPr/>
          <p:nvPr/>
        </p:nvCxnSpPr>
        <p:spPr>
          <a:xfrm flipH="1">
            <a:off x="2578740" y="3039229"/>
            <a:ext cx="440754"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C094DCD1-E3AF-40C2-8F81-657A8A74FDD1}"/>
              </a:ext>
            </a:extLst>
          </p:cNvPr>
          <p:cNvCxnSpPr/>
          <p:nvPr/>
        </p:nvCxnSpPr>
        <p:spPr>
          <a:xfrm flipH="1">
            <a:off x="2466906" y="3348414"/>
            <a:ext cx="355235"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C4D8026C-ED4E-55E1-4978-FC43410BEAEC}"/>
              </a:ext>
            </a:extLst>
          </p:cNvPr>
          <p:cNvCxnSpPr/>
          <p:nvPr/>
        </p:nvCxnSpPr>
        <p:spPr>
          <a:xfrm flipH="1">
            <a:off x="2527437" y="3636995"/>
            <a:ext cx="117086"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2F7DEA69-4634-D40E-9FCB-D1A23CE5CC9F}"/>
              </a:ext>
            </a:extLst>
          </p:cNvPr>
          <p:cNvCxnSpPr/>
          <p:nvPr/>
        </p:nvCxnSpPr>
        <p:spPr>
          <a:xfrm>
            <a:off x="2527437" y="3947050"/>
            <a:ext cx="51303"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2145ED2C-CC7C-B69E-5B04-BD214D9EE5D2}"/>
              </a:ext>
            </a:extLst>
          </p:cNvPr>
          <p:cNvCxnSpPr/>
          <p:nvPr/>
        </p:nvCxnSpPr>
        <p:spPr>
          <a:xfrm>
            <a:off x="2341917" y="4216765"/>
            <a:ext cx="293707"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4E5DEFAE-B0E4-A153-7EC4-7AE5A76D5E9F}"/>
              </a:ext>
            </a:extLst>
          </p:cNvPr>
          <p:cNvCxnSpPr/>
          <p:nvPr/>
        </p:nvCxnSpPr>
        <p:spPr>
          <a:xfrm>
            <a:off x="2184035" y="4499637"/>
            <a:ext cx="460488"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FEC4F214-36A8-1A2E-4C8F-0CA044FD55BA}"/>
              </a:ext>
            </a:extLst>
          </p:cNvPr>
          <p:cNvCxnSpPr/>
          <p:nvPr/>
        </p:nvCxnSpPr>
        <p:spPr>
          <a:xfrm>
            <a:off x="1986682" y="4789088"/>
            <a:ext cx="540755" cy="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63981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3ea1fc3a-12b0-4b56-9115-8b2b9a613d43"/>
</p:tagLst>
</file>

<file path=ppt/theme/theme1.xml><?xml version="1.0" encoding="utf-8"?>
<a:theme xmlns:a="http://schemas.openxmlformats.org/drawingml/2006/main" name="已停用母版样式">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TotalTime>
  <Words>1049</Words>
  <Application>Microsoft Office PowerPoint</Application>
  <PresentationFormat>宽屏</PresentationFormat>
  <Paragraphs>114</Paragraphs>
  <Slides>19</Slides>
  <Notes>7</Notes>
  <HiddenSlides>1</HiddenSlides>
  <MMClips>1</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9" baseType="lpstr">
      <vt:lpstr>Lato Black</vt:lpstr>
      <vt:lpstr>汉仪瑞虎宋W</vt:lpstr>
      <vt:lpstr>Cambria Math</vt:lpstr>
      <vt:lpstr>微软雅黑</vt:lpstr>
      <vt:lpstr>等线</vt:lpstr>
      <vt:lpstr>Akrobat Black</vt:lpstr>
      <vt:lpstr>Arial</vt:lpstr>
      <vt:lpstr>Arial Black</vt:lpstr>
      <vt:lpstr>已停用母版样式</vt:lpstr>
      <vt:lpstr>Acrobat 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Yaojia Zhang</dc:creator>
  <cp:lastModifiedBy>Bruce Cypher</cp:lastModifiedBy>
  <cp:revision>99</cp:revision>
  <dcterms:created xsi:type="dcterms:W3CDTF">2019-12-14T01:13:00Z</dcterms:created>
  <dcterms:modified xsi:type="dcterms:W3CDTF">2025-01-11T01:32:39Z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CD006D65B6FD4B11B63D8130A68BFB04_13</vt:lpwstr>
  </property>
  <property fmtid="{D5CDD505-2E9C-101B-9397-08002B2CF9AE}" pid="3" name="KSOProductBuildVer">
    <vt:lpwstr>2052-11.1.0.14309</vt:lpwstr>
  </property>
</Properties>
</file>